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56" r:id="rId3"/>
    <p:sldId id="257" r:id="rId4"/>
    <p:sldId id="258" r:id="rId5"/>
    <p:sldId id="259" r:id="rId6"/>
    <p:sldId id="260" r:id="rId7"/>
    <p:sldId id="261" r:id="rId8"/>
    <p:sldId id="262" r:id="rId10"/>
    <p:sldId id="263" r:id="rId11"/>
    <p:sldId id="264" r:id="rId12"/>
    <p:sldId id="265" r:id="rId13"/>
    <p:sldId id="269" r:id="rId14"/>
    <p:sldId id="270" r:id="rId15"/>
    <p:sldId id="271" r:id="rId16"/>
    <p:sldId id="275" r:id="rId17"/>
    <p:sldId id="276" r:id="rId18"/>
    <p:sldId id="277" r:id="rId19"/>
    <p:sldId id="278" r:id="rId20"/>
    <p:sldId id="279" r:id="rId21"/>
    <p:sldId id="284" r:id="rId22"/>
  </p:sldIdLst>
  <p:sldSz cx="12192000" cy="6858000"/>
  <p:notesSz cx="6858000" cy="9144000"/>
  <p:embeddedFontLst>
    <p:embeddedFont>
      <p:font typeface="Source Han Sans CN Regular" panose="020B0A00000000000000" charset="-122"/>
      <p:bold r:id="rId26"/>
    </p:embeddedFont>
    <p:embeddedFont>
      <p:font typeface="Source Han Sans" panose="020B0500000000000000" charset="-122"/>
      <p:regular r:id="rId27"/>
    </p:embeddedFont>
    <p:embeddedFont>
      <p:font typeface="OPPOSans H" panose="00020600040101010101" charset="-122"/>
      <p:regular r:id="rId28"/>
    </p:embeddedFont>
    <p:embeddedFont>
      <p:font typeface="Source Han Sans CN Bold" panose="020B0800000000000000" charset="-122"/>
      <p:bold r:id="rId29"/>
    </p:embeddedFont>
    <p:embeddedFont>
      <p:font typeface="等线" panose="02010600030101010101" charset="-122"/>
      <p:regular r:id="rId30"/>
    </p:embeddedFont>
    <p:embeddedFont>
      <p:font typeface="Calibri" panose="020F0502020204030204" charset="0"/>
      <p:regular r:id="rId31"/>
      <p:bold r:id="rId32"/>
      <p:italic r:id="rId33"/>
      <p:boldItalic r:id="rId34"/>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slideLayout" Target="../slideLayouts/slideLayout1.xml"/><Relationship Id="rId10" Type="http://schemas.openxmlformats.org/officeDocument/2006/relationships/tags" Target="../tags/tag9.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s>
</file>

<file path=ppt/slides/_rels/slide13.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slideLayout" Target="../slideLayouts/slideLayout1.xml"/><Relationship Id="rId10" Type="http://schemas.openxmlformats.org/officeDocument/2006/relationships/tags" Target="../tags/tag77.xml"/><Relationship Id="rId1" Type="http://schemas.openxmlformats.org/officeDocument/2006/relationships/tags" Target="../tags/tag6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2" Type="http://schemas.openxmlformats.org/officeDocument/2006/relationships/slideLayout" Target="../slideLayouts/slideLayout1.xml"/><Relationship Id="rId21" Type="http://schemas.openxmlformats.org/officeDocument/2006/relationships/tags" Target="../tags/tag98.xml"/><Relationship Id="rId20" Type="http://schemas.openxmlformats.org/officeDocument/2006/relationships/tags" Target="../tags/tag97.xml"/><Relationship Id="rId2" Type="http://schemas.openxmlformats.org/officeDocument/2006/relationships/tags" Target="../tags/tag79.xml"/><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tags" Target="../tags/tag78.xml"/></Relationships>
</file>

<file path=ppt/slides/_rels/slide16.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5" Type="http://schemas.openxmlformats.org/officeDocument/2006/relationships/slideLayout" Target="../slideLayouts/slideLayout1.xml"/><Relationship Id="rId24" Type="http://schemas.openxmlformats.org/officeDocument/2006/relationships/tags" Target="../tags/tag122.xml"/><Relationship Id="rId23" Type="http://schemas.openxmlformats.org/officeDocument/2006/relationships/tags" Target="../tags/tag121.xml"/><Relationship Id="rId22" Type="http://schemas.openxmlformats.org/officeDocument/2006/relationships/tags" Target="../tags/tag120.xml"/><Relationship Id="rId21" Type="http://schemas.openxmlformats.org/officeDocument/2006/relationships/tags" Target="../tags/tag119.xml"/><Relationship Id="rId20" Type="http://schemas.openxmlformats.org/officeDocument/2006/relationships/tags" Target="../tags/tag118.xml"/><Relationship Id="rId2" Type="http://schemas.openxmlformats.org/officeDocument/2006/relationships/tags" Target="../tags/tag100.xml"/><Relationship Id="rId19" Type="http://schemas.openxmlformats.org/officeDocument/2006/relationships/tags" Target="../tags/tag117.xml"/><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9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3" Type="http://schemas.openxmlformats.org/officeDocument/2006/relationships/slideLayout" Target="../slideLayouts/slideLayout1.xml"/><Relationship Id="rId12" Type="http://schemas.openxmlformats.org/officeDocument/2006/relationships/image" Target="../media/image14.png"/><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5" Type="http://schemas.openxmlformats.org/officeDocument/2006/relationships/slideLayout" Target="../slideLayouts/slideLayout1.xml"/><Relationship Id="rId24" Type="http://schemas.openxmlformats.org/officeDocument/2006/relationships/tags" Target="../tags/tag33.xml"/><Relationship Id="rId23" Type="http://schemas.openxmlformats.org/officeDocument/2006/relationships/tags" Target="../tags/tag32.xml"/><Relationship Id="rId22" Type="http://schemas.openxmlformats.org/officeDocument/2006/relationships/tags" Target="../tags/tag31.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1.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image" Target="../media/image4.png"/><Relationship Id="rId7" Type="http://schemas.openxmlformats.org/officeDocument/2006/relationships/image" Target="../media/image3.png"/><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7" Type="http://schemas.openxmlformats.org/officeDocument/2006/relationships/slideLayout" Target="../slideLayouts/slideLayout1.xml"/><Relationship Id="rId16" Type="http://schemas.openxmlformats.org/officeDocument/2006/relationships/image" Target="../media/image9.png"/><Relationship Id="rId15" Type="http://schemas.openxmlformats.org/officeDocument/2006/relationships/tags" Target="../tags/tag55.xml"/><Relationship Id="rId14" Type="http://schemas.openxmlformats.org/officeDocument/2006/relationships/image" Target="../media/image8.png"/><Relationship Id="rId13" Type="http://schemas.openxmlformats.org/officeDocument/2006/relationships/tags" Target="../tags/tag54.xml"/><Relationship Id="rId12" Type="http://schemas.openxmlformats.org/officeDocument/2006/relationships/image" Target="../media/image7.png"/><Relationship Id="rId11" Type="http://schemas.openxmlformats.org/officeDocument/2006/relationships/tags" Target="../tags/tag53.xml"/><Relationship Id="rId10" Type="http://schemas.openxmlformats.org/officeDocument/2006/relationships/image" Target="../media/image6.png"/><Relationship Id="rId1" Type="http://schemas.openxmlformats.org/officeDocument/2006/relationships/tags" Target="../tags/tag4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1" Type="http://schemas.openxmlformats.org/officeDocument/2006/relationships/slideLayout" Target="../slideLayouts/slideLayout1.xml"/><Relationship Id="rId10" Type="http://schemas.openxmlformats.org/officeDocument/2006/relationships/image" Target="../media/image8.png"/><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528638" y="2743200"/>
            <a:ext cx="6880691" cy="2130308"/>
          </a:xfrm>
          <a:prstGeom prst="rect">
            <a:avLst/>
          </a:prstGeom>
          <a:noFill/>
          <a:ln>
            <a:noFill/>
          </a:ln>
        </p:spPr>
        <p:txBody>
          <a:bodyPr vert="horz" wrap="square" lIns="91440" tIns="45720" rIns="91440" bIns="45720" rtlCol="0" anchor="t"/>
          <a:lstStyle/>
          <a:p>
            <a:pPr algn="l">
              <a:lnSpc>
                <a:spcPct val="130000"/>
              </a:lnSpc>
            </a:pPr>
            <a:r>
              <a:rPr kumimoji="1" lang="en-US" altLang="zh-CN" sz="358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AI 校务问答机器人原型设计 —— 开启智慧校园新篇</a:t>
            </a:r>
            <a:endParaRPr kumimoji="1" lang="zh-CN" altLang="en-US"/>
          </a:p>
        </p:txBody>
      </p:sp>
      <p:sp>
        <p:nvSpPr>
          <p:cNvPr id="4" name="标题 1"/>
          <p:cNvSpPr txBox="1"/>
          <p:nvPr/>
        </p:nvSpPr>
        <p:spPr>
          <a:xfrm>
            <a:off x="531588" y="1679189"/>
            <a:ext cx="3072224" cy="1295400"/>
          </a:xfrm>
          <a:prstGeom prst="rect">
            <a:avLst/>
          </a:prstGeom>
          <a:noFill/>
          <a:ln>
            <a:noFill/>
          </a:ln>
        </p:spPr>
        <p:txBody>
          <a:bodyPr vert="horz" wrap="square" lIns="91440" tIns="45720" rIns="91440" bIns="45720" rtlCol="0" anchor="b"/>
          <a:lstStyle/>
          <a:p>
            <a:pPr algn="l">
              <a:lnSpc>
                <a:spcPct val="110000"/>
              </a:lnSpc>
            </a:pPr>
            <a:r>
              <a:rPr kumimoji="1" lang="en-US" altLang="zh-CN" sz="7200">
                <a:ln w="12700">
                  <a:noFill/>
                </a:ln>
                <a:gradFill>
                  <a:gsLst>
                    <a:gs pos="1000">
                      <a:srgbClr val="BDC8C0">
                        <a:alpha val="70000"/>
                      </a:srgbClr>
                    </a:gs>
                    <a:gs pos="83000">
                      <a:srgbClr val="DEE4E0">
                        <a:alpha val="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20XX</a:t>
            </a:r>
            <a:endParaRPr kumimoji="1" lang="zh-CN" altLang="en-US"/>
          </a:p>
        </p:txBody>
      </p:sp>
      <p:sp>
        <p:nvSpPr>
          <p:cNvPr id="7" name="标题 1"/>
          <p:cNvSpPr txBox="1"/>
          <p:nvPr>
            <p:custDataLst>
              <p:tags r:id="rId2"/>
            </p:custDataLst>
          </p:nvPr>
        </p:nvSpPr>
        <p:spPr>
          <a:xfrm>
            <a:off x="892128" y="5386025"/>
            <a:ext cx="2496532" cy="487756"/>
          </a:xfrm>
          <a:prstGeom prst="roundRect">
            <a:avLst/>
          </a:prstGeom>
          <a:solidFill>
            <a:schemeClr val="bg1"/>
          </a:solidFill>
          <a:ln w="635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3"/>
            </p:custDataLst>
          </p:nvPr>
        </p:nvSpPr>
        <p:spPr>
          <a:xfrm>
            <a:off x="625157" y="5279162"/>
            <a:ext cx="702005" cy="701483"/>
          </a:xfrm>
          <a:custGeom>
            <a:avLst/>
            <a:gdLst>
              <a:gd name="connsiteX0" fmla="*/ 42247 w 702005"/>
              <a:gd name="connsiteY0" fmla="*/ 248844 h 701483"/>
              <a:gd name="connsiteX1" fmla="*/ 249254 w 702005"/>
              <a:gd name="connsiteY1" fmla="*/ 42139 h 701483"/>
              <a:gd name="connsiteX2" fmla="*/ 452752 w 702005"/>
              <a:gd name="connsiteY2" fmla="*/ 42139 h 701483"/>
              <a:gd name="connsiteX3" fmla="*/ 659759 w 702005"/>
              <a:gd name="connsiteY3" fmla="*/ 248844 h 701483"/>
              <a:gd name="connsiteX4" fmla="*/ 659759 w 702005"/>
              <a:gd name="connsiteY4" fmla="*/ 452640 h 701483"/>
              <a:gd name="connsiteX5" fmla="*/ 452752 w 702005"/>
              <a:gd name="connsiteY5" fmla="*/ 659345 h 701483"/>
              <a:gd name="connsiteX6" fmla="*/ 249254 w 702005"/>
              <a:gd name="connsiteY6" fmla="*/ 659345 h 701483"/>
              <a:gd name="connsiteX7" fmla="*/ 42247 w 702005"/>
              <a:gd name="connsiteY7" fmla="*/ 452640 h 701483"/>
              <a:gd name="connsiteX8" fmla="*/ 42247 w 702005"/>
              <a:gd name="connsiteY8" fmla="*/ 248844 h 701483"/>
            </a:gdLst>
            <a:ahLst/>
            <a:cxnLst/>
            <a:rect l="l" t="t" r="r" b="b"/>
            <a:pathLst>
              <a:path w="702005" h="701483">
                <a:moveTo>
                  <a:pt x="42247" y="248844"/>
                </a:moveTo>
                <a:lnTo>
                  <a:pt x="249254" y="42139"/>
                </a:lnTo>
                <a:cubicBezTo>
                  <a:pt x="305521" y="-14046"/>
                  <a:pt x="396485" y="-14046"/>
                  <a:pt x="452752" y="42139"/>
                </a:cubicBezTo>
                <a:lnTo>
                  <a:pt x="659759" y="248844"/>
                </a:lnTo>
                <a:cubicBezTo>
                  <a:pt x="716088" y="305092"/>
                  <a:pt x="716088" y="396392"/>
                  <a:pt x="659759" y="452640"/>
                </a:cubicBezTo>
                <a:lnTo>
                  <a:pt x="452752" y="659345"/>
                </a:lnTo>
                <a:cubicBezTo>
                  <a:pt x="396485" y="715530"/>
                  <a:pt x="305521" y="715530"/>
                  <a:pt x="249254" y="659345"/>
                </a:cubicBezTo>
                <a:lnTo>
                  <a:pt x="42247" y="452640"/>
                </a:lnTo>
                <a:cubicBezTo>
                  <a:pt x="-14082" y="396392"/>
                  <a:pt x="-14082" y="305092"/>
                  <a:pt x="42247" y="248844"/>
                </a:cubicBezTo>
              </a:path>
            </a:pathLst>
          </a:custGeom>
          <a:solidFill>
            <a:schemeClr val="accent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4"/>
            </p:custDataLst>
          </p:nvPr>
        </p:nvSpPr>
        <p:spPr>
          <a:xfrm>
            <a:off x="3995527" y="5386025"/>
            <a:ext cx="2857177" cy="487756"/>
          </a:xfrm>
          <a:prstGeom prst="roundRect">
            <a:avLst/>
          </a:prstGeom>
          <a:solidFill>
            <a:schemeClr val="bg1"/>
          </a:solidFill>
          <a:ln w="635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5"/>
            </p:custDataLst>
          </p:nvPr>
        </p:nvSpPr>
        <p:spPr>
          <a:xfrm>
            <a:off x="3728557" y="5279162"/>
            <a:ext cx="702005" cy="701483"/>
          </a:xfrm>
          <a:custGeom>
            <a:avLst/>
            <a:gdLst>
              <a:gd name="connsiteX0" fmla="*/ 42247 w 702005"/>
              <a:gd name="connsiteY0" fmla="*/ 248844 h 701483"/>
              <a:gd name="connsiteX1" fmla="*/ 249254 w 702005"/>
              <a:gd name="connsiteY1" fmla="*/ 42139 h 701483"/>
              <a:gd name="connsiteX2" fmla="*/ 452752 w 702005"/>
              <a:gd name="connsiteY2" fmla="*/ 42139 h 701483"/>
              <a:gd name="connsiteX3" fmla="*/ 659759 w 702005"/>
              <a:gd name="connsiteY3" fmla="*/ 248844 h 701483"/>
              <a:gd name="connsiteX4" fmla="*/ 659759 w 702005"/>
              <a:gd name="connsiteY4" fmla="*/ 452640 h 701483"/>
              <a:gd name="connsiteX5" fmla="*/ 452752 w 702005"/>
              <a:gd name="connsiteY5" fmla="*/ 659345 h 701483"/>
              <a:gd name="connsiteX6" fmla="*/ 249254 w 702005"/>
              <a:gd name="connsiteY6" fmla="*/ 659345 h 701483"/>
              <a:gd name="connsiteX7" fmla="*/ 42247 w 702005"/>
              <a:gd name="connsiteY7" fmla="*/ 452640 h 701483"/>
              <a:gd name="connsiteX8" fmla="*/ 42247 w 702005"/>
              <a:gd name="connsiteY8" fmla="*/ 248844 h 701483"/>
            </a:gdLst>
            <a:ahLst/>
            <a:cxnLst/>
            <a:rect l="l" t="t" r="r" b="b"/>
            <a:pathLst>
              <a:path w="702005" h="701483">
                <a:moveTo>
                  <a:pt x="42247" y="248844"/>
                </a:moveTo>
                <a:lnTo>
                  <a:pt x="249254" y="42139"/>
                </a:lnTo>
                <a:cubicBezTo>
                  <a:pt x="305521" y="-14046"/>
                  <a:pt x="396485" y="-14046"/>
                  <a:pt x="452752" y="42139"/>
                </a:cubicBezTo>
                <a:lnTo>
                  <a:pt x="659759" y="248844"/>
                </a:lnTo>
                <a:cubicBezTo>
                  <a:pt x="716088" y="305092"/>
                  <a:pt x="716088" y="396392"/>
                  <a:pt x="659759" y="452640"/>
                </a:cubicBezTo>
                <a:lnTo>
                  <a:pt x="452752" y="659345"/>
                </a:lnTo>
                <a:cubicBezTo>
                  <a:pt x="396485" y="715530"/>
                  <a:pt x="305521" y="715530"/>
                  <a:pt x="249254" y="659345"/>
                </a:cubicBezTo>
                <a:lnTo>
                  <a:pt x="42247" y="452640"/>
                </a:lnTo>
                <a:cubicBezTo>
                  <a:pt x="-14082" y="396392"/>
                  <a:pt x="-14082" y="305092"/>
                  <a:pt x="42247" y="248844"/>
                </a:cubicBezTo>
              </a:path>
            </a:pathLst>
          </a:custGeom>
          <a:solidFill>
            <a:schemeClr val="accent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6"/>
            </p:custDataLst>
          </p:nvPr>
        </p:nvSpPr>
        <p:spPr>
          <a:xfrm>
            <a:off x="4495925" y="5471106"/>
            <a:ext cx="2118472" cy="294733"/>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PPT</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制作</a:t>
            </a:r>
            <a:r>
              <a:rPr kumimoji="1" lang="en-US" altLang="zh-CN"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白靖</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妍</a:t>
            </a:r>
            <a:endPar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4" name="标题 1"/>
          <p:cNvSpPr txBox="1"/>
          <p:nvPr>
            <p:custDataLst>
              <p:tags r:id="rId7"/>
            </p:custDataLst>
          </p:nvPr>
        </p:nvSpPr>
        <p:spPr>
          <a:xfrm>
            <a:off x="1327150" y="5494020"/>
            <a:ext cx="2082165" cy="271780"/>
          </a:xfrm>
          <a:prstGeom prst="rect">
            <a:avLst/>
          </a:prstGeom>
          <a:noFill/>
          <a:ln>
            <a:noFill/>
          </a:ln>
        </p:spPr>
        <p:txBody>
          <a:bodyPr vert="horz" wrap="square" lIns="0" tIns="0" rIns="0" bIns="0" rtlCol="0" anchor="ctr"/>
          <a:lstStyle/>
          <a:p>
            <a:pPr algn="ctr">
              <a:lnSpc>
                <a:spcPct val="110000"/>
              </a:lnSpc>
            </a:pP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资料收集</a:t>
            </a:r>
            <a:r>
              <a:rPr kumimoji="1" lang="en-US" altLang="zh-CN"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王</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佳丽</a:t>
            </a:r>
            <a:endPar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5" name="标题 1"/>
          <p:cNvSpPr txBox="1"/>
          <p:nvPr/>
        </p:nvSpPr>
        <p:spPr>
          <a:xfrm>
            <a:off x="767061" y="955813"/>
            <a:ext cx="823724" cy="125912"/>
          </a:xfrm>
          <a:custGeom>
            <a:avLst/>
            <a:gdLst>
              <a:gd name="connsiteX0" fmla="*/ 760768 w 823724"/>
              <a:gd name="connsiteY0" fmla="*/ 0 h 125912"/>
              <a:gd name="connsiteX1" fmla="*/ 823724 w 823724"/>
              <a:gd name="connsiteY1" fmla="*/ 62956 h 125912"/>
              <a:gd name="connsiteX2" fmla="*/ 760768 w 823724"/>
              <a:gd name="connsiteY2" fmla="*/ 125912 h 125912"/>
              <a:gd name="connsiteX3" fmla="*/ 697812 w 823724"/>
              <a:gd name="connsiteY3" fmla="*/ 62956 h 125912"/>
              <a:gd name="connsiteX4" fmla="*/ 760768 w 823724"/>
              <a:gd name="connsiteY4" fmla="*/ 0 h 125912"/>
              <a:gd name="connsiteX5" fmla="*/ 411862 w 823724"/>
              <a:gd name="connsiteY5" fmla="*/ 0 h 125912"/>
              <a:gd name="connsiteX6" fmla="*/ 474818 w 823724"/>
              <a:gd name="connsiteY6" fmla="*/ 62956 h 125912"/>
              <a:gd name="connsiteX7" fmla="*/ 411862 w 823724"/>
              <a:gd name="connsiteY7" fmla="*/ 125912 h 125912"/>
              <a:gd name="connsiteX8" fmla="*/ 348906 w 823724"/>
              <a:gd name="connsiteY8" fmla="*/ 62956 h 125912"/>
              <a:gd name="connsiteX9" fmla="*/ 411862 w 823724"/>
              <a:gd name="connsiteY9" fmla="*/ 0 h 125912"/>
              <a:gd name="connsiteX10" fmla="*/ 62956 w 823724"/>
              <a:gd name="connsiteY10" fmla="*/ 0 h 125912"/>
              <a:gd name="connsiteX11" fmla="*/ 125912 w 823724"/>
              <a:gd name="connsiteY11" fmla="*/ 62956 h 125912"/>
              <a:gd name="connsiteX12" fmla="*/ 62956 w 823724"/>
              <a:gd name="connsiteY12" fmla="*/ 125912 h 125912"/>
              <a:gd name="connsiteX13" fmla="*/ 0 w 823724"/>
              <a:gd name="connsiteY13" fmla="*/ 62956 h 125912"/>
              <a:gd name="connsiteX14" fmla="*/ 62956 w 823724"/>
              <a:gd name="connsiteY14" fmla="*/ 0 h 125912"/>
            </a:gdLst>
            <a:ahLst/>
            <a:cxnLst/>
            <a:rect l="l" t="t" r="r" b="b"/>
            <a:pathLst>
              <a:path w="823724" h="125912">
                <a:moveTo>
                  <a:pt x="760768" y="0"/>
                </a:moveTo>
                <a:cubicBezTo>
                  <a:pt x="795538" y="0"/>
                  <a:pt x="823724" y="28186"/>
                  <a:pt x="823724" y="62956"/>
                </a:cubicBezTo>
                <a:cubicBezTo>
                  <a:pt x="823724" y="97726"/>
                  <a:pt x="795538" y="125912"/>
                  <a:pt x="760768" y="125912"/>
                </a:cubicBezTo>
                <a:cubicBezTo>
                  <a:pt x="725998" y="125912"/>
                  <a:pt x="697812" y="97726"/>
                  <a:pt x="697812" y="62956"/>
                </a:cubicBezTo>
                <a:cubicBezTo>
                  <a:pt x="697812" y="28186"/>
                  <a:pt x="725998" y="0"/>
                  <a:pt x="760768" y="0"/>
                </a:cubicBezTo>
                <a:close/>
                <a:moveTo>
                  <a:pt x="411862" y="0"/>
                </a:moveTo>
                <a:cubicBezTo>
                  <a:pt x="446632" y="0"/>
                  <a:pt x="474818" y="28186"/>
                  <a:pt x="474818" y="62956"/>
                </a:cubicBezTo>
                <a:cubicBezTo>
                  <a:pt x="474818" y="97726"/>
                  <a:pt x="446632" y="125912"/>
                  <a:pt x="411862" y="125912"/>
                </a:cubicBezTo>
                <a:cubicBezTo>
                  <a:pt x="377092" y="125912"/>
                  <a:pt x="348906" y="97726"/>
                  <a:pt x="348906" y="62956"/>
                </a:cubicBezTo>
                <a:cubicBezTo>
                  <a:pt x="348906" y="28186"/>
                  <a:pt x="377092" y="0"/>
                  <a:pt x="411862" y="0"/>
                </a:cubicBezTo>
                <a:close/>
                <a:moveTo>
                  <a:pt x="62956" y="0"/>
                </a:moveTo>
                <a:cubicBezTo>
                  <a:pt x="97726" y="0"/>
                  <a:pt x="125912" y="28186"/>
                  <a:pt x="125912" y="62956"/>
                </a:cubicBezTo>
                <a:cubicBezTo>
                  <a:pt x="125912" y="97726"/>
                  <a:pt x="97726" y="125912"/>
                  <a:pt x="62956" y="125912"/>
                </a:cubicBezTo>
                <a:cubicBezTo>
                  <a:pt x="28186" y="125912"/>
                  <a:pt x="0" y="97726"/>
                  <a:pt x="0" y="62956"/>
                </a:cubicBezTo>
                <a:cubicBezTo>
                  <a:pt x="0" y="28186"/>
                  <a:pt x="28186" y="0"/>
                  <a:pt x="6295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a:off x="3755017" y="1820476"/>
            <a:ext cx="559508" cy="1012826"/>
          </a:xfrm>
          <a:custGeom>
            <a:avLst/>
            <a:gdLst>
              <a:gd name="connsiteX0" fmla="*/ 1 w 843598"/>
              <a:gd name="connsiteY0" fmla="*/ 1527089 h 1527089"/>
              <a:gd name="connsiteX1" fmla="*/ 421800 w 843598"/>
              <a:gd name="connsiteY1" fmla="*/ 881929 h 1527089"/>
              <a:gd name="connsiteX2" fmla="*/ 843598 w 843598"/>
              <a:gd name="connsiteY2" fmla="*/ 1527089 h 1527089"/>
              <a:gd name="connsiteX3" fmla="*/ 0 w 843598"/>
              <a:gd name="connsiteY3" fmla="*/ 645160 h 1527089"/>
              <a:gd name="connsiteX4" fmla="*/ 421799 w 843598"/>
              <a:gd name="connsiteY4" fmla="*/ 0 h 1527089"/>
              <a:gd name="connsiteX5" fmla="*/ 843596 w 843598"/>
              <a:gd name="connsiteY5" fmla="*/ 645160 h 1527089"/>
            </a:gdLst>
            <a:ahLst/>
            <a:cxnLst/>
            <a:rect l="l" t="t" r="r" b="b"/>
            <a:pathLst>
              <a:path w="843598" h="1527089">
                <a:moveTo>
                  <a:pt x="1" y="1527089"/>
                </a:moveTo>
                <a:lnTo>
                  <a:pt x="421800" y="881929"/>
                </a:lnTo>
                <a:lnTo>
                  <a:pt x="843598" y="1527089"/>
                </a:lnTo>
                <a:close/>
                <a:moveTo>
                  <a:pt x="0" y="645160"/>
                </a:moveTo>
                <a:lnTo>
                  <a:pt x="421799" y="0"/>
                </a:lnTo>
                <a:lnTo>
                  <a:pt x="843596" y="645160"/>
                </a:lnTo>
                <a:close/>
              </a:path>
            </a:pathLst>
          </a:custGeom>
          <a:solidFill>
            <a:schemeClr val="bg1">
              <a:lumMod val="85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783364" y="0"/>
            <a:ext cx="2408637" cy="2315096"/>
          </a:xfrm>
          <a:custGeom>
            <a:avLst/>
            <a:gdLst>
              <a:gd name="connsiteX0" fmla="*/ 268511 w 2408637"/>
              <a:gd name="connsiteY0" fmla="*/ 0 h 2315096"/>
              <a:gd name="connsiteX1" fmla="*/ 2408637 w 2408637"/>
              <a:gd name="connsiteY1" fmla="*/ 0 h 2315096"/>
              <a:gd name="connsiteX2" fmla="*/ 2408637 w 2408637"/>
              <a:gd name="connsiteY2" fmla="*/ 1976032 h 2315096"/>
              <a:gd name="connsiteX3" fmla="*/ 2404883 w 2408637"/>
              <a:gd name="connsiteY3" fmla="*/ 1979444 h 2315096"/>
              <a:gd name="connsiteX4" fmla="*/ 1469894 w 2408637"/>
              <a:gd name="connsiteY4" fmla="*/ 2315096 h 2315096"/>
              <a:gd name="connsiteX5" fmla="*/ 0 w 2408637"/>
              <a:gd name="connsiteY5" fmla="*/ 845202 h 2315096"/>
              <a:gd name="connsiteX6" fmla="*/ 251035 w 2408637"/>
              <a:gd name="connsiteY6" fmla="*/ 23370 h 2315096"/>
            </a:gdLst>
            <a:ahLst/>
            <a:cxnLst/>
            <a:rect l="l" t="t" r="r" b="b"/>
            <a:pathLst>
              <a:path w="2408637" h="2315096">
                <a:moveTo>
                  <a:pt x="268511" y="0"/>
                </a:moveTo>
                <a:lnTo>
                  <a:pt x="2408637" y="0"/>
                </a:lnTo>
                <a:lnTo>
                  <a:pt x="2408637" y="1976032"/>
                </a:lnTo>
                <a:lnTo>
                  <a:pt x="2404883" y="1979444"/>
                </a:lnTo>
                <a:cubicBezTo>
                  <a:pt x="2150799" y="2189133"/>
                  <a:pt x="1825056" y="2315096"/>
                  <a:pt x="1469894" y="2315096"/>
                </a:cubicBezTo>
                <a:cubicBezTo>
                  <a:pt x="658094" y="2315096"/>
                  <a:pt x="0" y="1657002"/>
                  <a:pt x="0" y="845202"/>
                </a:cubicBezTo>
                <a:cubicBezTo>
                  <a:pt x="0" y="540777"/>
                  <a:pt x="92545" y="257967"/>
                  <a:pt x="251035" y="2337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783364" y="4542904"/>
            <a:ext cx="2408637" cy="2315096"/>
          </a:xfrm>
          <a:custGeom>
            <a:avLst/>
            <a:gdLst>
              <a:gd name="connsiteX0" fmla="*/ 1469894 w 2408637"/>
              <a:gd name="connsiteY0" fmla="*/ 0 h 2315096"/>
              <a:gd name="connsiteX1" fmla="*/ 2404883 w 2408637"/>
              <a:gd name="connsiteY1" fmla="*/ 335653 h 2315096"/>
              <a:gd name="connsiteX2" fmla="*/ 2408637 w 2408637"/>
              <a:gd name="connsiteY2" fmla="*/ 339064 h 2315096"/>
              <a:gd name="connsiteX3" fmla="*/ 2408637 w 2408637"/>
              <a:gd name="connsiteY3" fmla="*/ 2315096 h 2315096"/>
              <a:gd name="connsiteX4" fmla="*/ 268511 w 2408637"/>
              <a:gd name="connsiteY4" fmla="*/ 2315096 h 2315096"/>
              <a:gd name="connsiteX5" fmla="*/ 251035 w 2408637"/>
              <a:gd name="connsiteY5" fmla="*/ 2291726 h 2315096"/>
              <a:gd name="connsiteX6" fmla="*/ 0 w 2408637"/>
              <a:gd name="connsiteY6" fmla="*/ 1469894 h 2315096"/>
              <a:gd name="connsiteX7" fmla="*/ 1469894 w 2408637"/>
              <a:gd name="connsiteY7" fmla="*/ 0 h 2315096"/>
            </a:gdLst>
            <a:ahLst/>
            <a:cxnLst/>
            <a:rect l="l" t="t" r="r" b="b"/>
            <a:pathLst>
              <a:path w="2408637" h="2315096">
                <a:moveTo>
                  <a:pt x="1469894" y="0"/>
                </a:moveTo>
                <a:cubicBezTo>
                  <a:pt x="1825056" y="0"/>
                  <a:pt x="2150799" y="125964"/>
                  <a:pt x="2404883" y="335653"/>
                </a:cubicBezTo>
                <a:lnTo>
                  <a:pt x="2408637" y="339064"/>
                </a:lnTo>
                <a:lnTo>
                  <a:pt x="2408637" y="2315096"/>
                </a:lnTo>
                <a:lnTo>
                  <a:pt x="268511" y="2315096"/>
                </a:lnTo>
                <a:lnTo>
                  <a:pt x="251035" y="2291726"/>
                </a:lnTo>
                <a:cubicBezTo>
                  <a:pt x="92545" y="2057129"/>
                  <a:pt x="0" y="1774319"/>
                  <a:pt x="0" y="1469894"/>
                </a:cubicBezTo>
                <a:cubicBezTo>
                  <a:pt x="0" y="658094"/>
                  <a:pt x="658094" y="0"/>
                  <a:pt x="1469894" y="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531610" y="139065"/>
            <a:ext cx="3341370" cy="3370580"/>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424295" y="3971925"/>
            <a:ext cx="3448685" cy="3392805"/>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807518" y="881159"/>
            <a:ext cx="4384482" cy="5095682"/>
          </a:xfrm>
          <a:custGeom>
            <a:avLst/>
            <a:gdLst>
              <a:gd name="connsiteX0" fmla="*/ 2547841 w 4384482"/>
              <a:gd name="connsiteY0" fmla="*/ 0 h 5095682"/>
              <a:gd name="connsiteX1" fmla="*/ 4349437 w 4384482"/>
              <a:gd name="connsiteY1" fmla="*/ 746245 h 5095682"/>
              <a:gd name="connsiteX2" fmla="*/ 4384482 w 4384482"/>
              <a:gd name="connsiteY2" fmla="*/ 784805 h 5095682"/>
              <a:gd name="connsiteX3" fmla="*/ 4384482 w 4384482"/>
              <a:gd name="connsiteY3" fmla="*/ 4310878 h 5095682"/>
              <a:gd name="connsiteX4" fmla="*/ 4349437 w 4384482"/>
              <a:gd name="connsiteY4" fmla="*/ 4349437 h 5095682"/>
              <a:gd name="connsiteX5" fmla="*/ 2547841 w 4384482"/>
              <a:gd name="connsiteY5" fmla="*/ 5095682 h 5095682"/>
              <a:gd name="connsiteX6" fmla="*/ 0 w 4384482"/>
              <a:gd name="connsiteY6" fmla="*/ 2547841 h 5095682"/>
              <a:gd name="connsiteX7" fmla="*/ 2547841 w 4384482"/>
              <a:gd name="connsiteY7" fmla="*/ 0 h 5095682"/>
            </a:gdLst>
            <a:ahLst/>
            <a:cxnLst/>
            <a:rect l="l" t="t" r="r" b="b"/>
            <a:pathLst>
              <a:path w="4384482" h="5095682">
                <a:moveTo>
                  <a:pt x="2547841" y="0"/>
                </a:moveTo>
                <a:cubicBezTo>
                  <a:pt x="3251408" y="0"/>
                  <a:pt x="3888368" y="285177"/>
                  <a:pt x="4349437" y="746245"/>
                </a:cubicBezTo>
                <a:lnTo>
                  <a:pt x="4384482" y="784805"/>
                </a:lnTo>
                <a:lnTo>
                  <a:pt x="4384482" y="4310878"/>
                </a:lnTo>
                <a:lnTo>
                  <a:pt x="4349437" y="4349437"/>
                </a:lnTo>
                <a:cubicBezTo>
                  <a:pt x="3888368" y="4810506"/>
                  <a:pt x="3251408" y="5095682"/>
                  <a:pt x="2547841" y="5095682"/>
                </a:cubicBezTo>
                <a:cubicBezTo>
                  <a:pt x="1140707" y="5095682"/>
                  <a:pt x="0" y="3954975"/>
                  <a:pt x="0" y="2547841"/>
                </a:cubicBezTo>
                <a:cubicBezTo>
                  <a:pt x="0" y="1140707"/>
                  <a:pt x="1140707" y="0"/>
                  <a:pt x="2547841"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flipV="1">
            <a:off x="11287581"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a:off x="11287581"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V="1">
            <a:off x="383664"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83664"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8"/>
            </p:custDataLst>
          </p:nvPr>
        </p:nvSpPr>
        <p:spPr>
          <a:xfrm>
            <a:off x="1031240" y="4471670"/>
            <a:ext cx="5806440" cy="487680"/>
          </a:xfrm>
          <a:prstGeom prst="roundRect">
            <a:avLst/>
          </a:prstGeom>
          <a:solidFill>
            <a:schemeClr val="bg1"/>
          </a:solidFill>
          <a:ln w="6350" cap="sq">
            <a:solidFill>
              <a:schemeClr val="accent1">
                <a:lumMod val="40000"/>
                <a:lumOff val="60000"/>
              </a:schemeClr>
            </a:solidFill>
            <a:miter/>
          </a:ln>
        </p:spPr>
        <p:txBody>
          <a:bodyPr vert="horz" wrap="square" lIns="91440" tIns="45720" rIns="91440" bIns="45720" rtlCol="0" anchor="ctr"/>
          <a:p>
            <a:pPr algn="ctr">
              <a:lnSpc>
                <a:spcPct val="110000"/>
              </a:lnSpc>
            </a:pPr>
            <a:endParaRPr kumimoji="1" lang="zh-CN" altLang="en-US"/>
          </a:p>
        </p:txBody>
      </p:sp>
      <p:sp>
        <p:nvSpPr>
          <p:cNvPr id="5" name="标题 1"/>
          <p:cNvSpPr txBox="1"/>
          <p:nvPr>
            <p:custDataLst>
              <p:tags r:id="rId9"/>
            </p:custDataLst>
          </p:nvPr>
        </p:nvSpPr>
        <p:spPr>
          <a:xfrm>
            <a:off x="625157" y="4364762"/>
            <a:ext cx="702005" cy="701483"/>
          </a:xfrm>
          <a:custGeom>
            <a:avLst/>
            <a:gdLst>
              <a:gd name="connsiteX0" fmla="*/ 42247 w 702005"/>
              <a:gd name="connsiteY0" fmla="*/ 248844 h 701483"/>
              <a:gd name="connsiteX1" fmla="*/ 249254 w 702005"/>
              <a:gd name="connsiteY1" fmla="*/ 42139 h 701483"/>
              <a:gd name="connsiteX2" fmla="*/ 452752 w 702005"/>
              <a:gd name="connsiteY2" fmla="*/ 42139 h 701483"/>
              <a:gd name="connsiteX3" fmla="*/ 659759 w 702005"/>
              <a:gd name="connsiteY3" fmla="*/ 248844 h 701483"/>
              <a:gd name="connsiteX4" fmla="*/ 659759 w 702005"/>
              <a:gd name="connsiteY4" fmla="*/ 452640 h 701483"/>
              <a:gd name="connsiteX5" fmla="*/ 452752 w 702005"/>
              <a:gd name="connsiteY5" fmla="*/ 659345 h 701483"/>
              <a:gd name="connsiteX6" fmla="*/ 249254 w 702005"/>
              <a:gd name="connsiteY6" fmla="*/ 659345 h 701483"/>
              <a:gd name="connsiteX7" fmla="*/ 42247 w 702005"/>
              <a:gd name="connsiteY7" fmla="*/ 452640 h 701483"/>
              <a:gd name="connsiteX8" fmla="*/ 42247 w 702005"/>
              <a:gd name="connsiteY8" fmla="*/ 248844 h 701483"/>
            </a:gdLst>
            <a:ahLst/>
            <a:cxnLst/>
            <a:rect l="l" t="t" r="r" b="b"/>
            <a:pathLst>
              <a:path w="702005" h="701483">
                <a:moveTo>
                  <a:pt x="42247" y="248844"/>
                </a:moveTo>
                <a:lnTo>
                  <a:pt x="249254" y="42139"/>
                </a:lnTo>
                <a:cubicBezTo>
                  <a:pt x="305521" y="-14046"/>
                  <a:pt x="396485" y="-14046"/>
                  <a:pt x="452752" y="42139"/>
                </a:cubicBezTo>
                <a:lnTo>
                  <a:pt x="659759" y="248844"/>
                </a:lnTo>
                <a:cubicBezTo>
                  <a:pt x="716088" y="305092"/>
                  <a:pt x="716088" y="396392"/>
                  <a:pt x="659759" y="452640"/>
                </a:cubicBezTo>
                <a:lnTo>
                  <a:pt x="452752" y="659345"/>
                </a:lnTo>
                <a:cubicBezTo>
                  <a:pt x="396485" y="715530"/>
                  <a:pt x="305521" y="715530"/>
                  <a:pt x="249254" y="659345"/>
                </a:cubicBezTo>
                <a:lnTo>
                  <a:pt x="42247" y="452640"/>
                </a:lnTo>
                <a:cubicBezTo>
                  <a:pt x="-14082" y="396392"/>
                  <a:pt x="-14082" y="305092"/>
                  <a:pt x="42247" y="248844"/>
                </a:cubicBezTo>
              </a:path>
            </a:pathLst>
          </a:custGeom>
          <a:solidFill>
            <a:schemeClr val="accent1"/>
          </a:solidFill>
          <a:ln w="9525" cap="sq">
            <a:noFill/>
            <a:miter/>
          </a:ln>
        </p:spPr>
        <p:txBody>
          <a:bodyPr vert="horz" wrap="square" lIns="91440" tIns="45720" rIns="91440" bIns="45720" rtlCol="0" anchor="ctr"/>
          <a:p>
            <a:pPr algn="ctr">
              <a:lnSpc>
                <a:spcPct val="110000"/>
              </a:lnSpc>
            </a:pPr>
            <a:endParaRPr kumimoji="1" lang="zh-CN" altLang="en-US"/>
          </a:p>
        </p:txBody>
      </p:sp>
      <p:sp>
        <p:nvSpPr>
          <p:cNvPr id="12" name="标题 1"/>
          <p:cNvSpPr txBox="1"/>
          <p:nvPr>
            <p:custDataLst>
              <p:tags r:id="rId10"/>
            </p:custDataLst>
          </p:nvPr>
        </p:nvSpPr>
        <p:spPr>
          <a:xfrm>
            <a:off x="1343025" y="4580890"/>
            <a:ext cx="5533390" cy="271780"/>
          </a:xfrm>
          <a:prstGeom prst="rect">
            <a:avLst/>
          </a:prstGeom>
          <a:noFill/>
          <a:ln>
            <a:noFill/>
          </a:ln>
        </p:spPr>
        <p:txBody>
          <a:bodyPr vert="horz" wrap="square" lIns="0" tIns="0" rIns="0" bIns="0" rtlCol="0" anchor="ctr"/>
          <a:p>
            <a:pPr algn="ctr">
              <a:lnSpc>
                <a:spcPct val="110000"/>
              </a:lnSpc>
            </a:pP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小组成员：白靖妍</a:t>
            </a:r>
            <a:r>
              <a:rPr kumimoji="1" lang="en-US" altLang="zh-CN"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 </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王佳丽</a:t>
            </a:r>
            <a:r>
              <a:rPr kumimoji="1" lang="en-US" altLang="zh-CN"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 </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马雯丽</a:t>
            </a:r>
            <a:r>
              <a:rPr kumimoji="1" lang="en-US" altLang="zh-CN"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 </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赵益萍</a:t>
            </a:r>
            <a:r>
              <a:rPr kumimoji="1" lang="en-US" altLang="zh-CN"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 </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仵梦雅</a:t>
            </a:r>
            <a:r>
              <a:rPr kumimoji="1" lang="en-US" altLang="zh-CN"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 </a:t>
            </a:r>
            <a:r>
              <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rPr>
              <a:t>李思涵</a:t>
            </a:r>
            <a:endParaRPr kumimoji="1" lang="zh-CN" altLang="en-US" sz="1800">
              <a:ln w="12700">
                <a:noFill/>
              </a:ln>
              <a:solidFill>
                <a:srgbClr val="7F7F7F">
                  <a:alpha val="100000"/>
                </a:srgbClr>
              </a:solidFill>
              <a:latin typeface="Source Han Sans" panose="020B0500000000000000" charset="-122"/>
              <a:ea typeface="Source Han Sans" panose="020B0500000000000000" charset="-122"/>
              <a:cs typeface="Source Han Sans" panose="020B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007894"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0567" y="2215888"/>
            <a:ext cx="3372852" cy="1363934"/>
          </a:xfrm>
          <a:prstGeom prst="rect">
            <a:avLst/>
          </a:prstGeom>
          <a:noFill/>
          <a:ln cap="sq">
            <a:noFill/>
          </a:ln>
        </p:spPr>
        <p:txBody>
          <a:bodyPr vert="horz" wrap="square" lIns="0" tIns="0" rIns="0" bIns="0" rtlCol="0" anchor="t"/>
          <a:lstStyle/>
          <a:p>
            <a:pPr indent="457200" algn="l">
              <a:lnSpc>
                <a:spcPct val="150000"/>
              </a:lnSpc>
            </a:pPr>
            <a:r>
              <a:rPr kumimoji="1" lang="zh-CN" altLang="en-US" sz="99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通过</a:t>
            </a:r>
            <a:r>
              <a:rPr kumimoji="1" lang="zh-CN" altLang="en-US" sz="99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时序图，我们可以更直观地展示用户与系统之间的交互流程，从而优化用户体验。</a:t>
            </a:r>
            <a:endParaRPr kumimoji="1" lang="zh-CN" altLang="en-US" sz="99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99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用户输入问题后，机器人即时响应，加载动画让用户感知系统在处理。回答内容排版清晰，重要信息突出显示，如课程时间用加粗字体标注。支持追问，用户可基于前一个问题补充提问，机器人连贯回答。</a:t>
            </a:r>
            <a:endParaRPr kumimoji="1" lang="zh-CN" altLang="en-US"/>
          </a:p>
        </p:txBody>
      </p:sp>
      <p:sp>
        <p:nvSpPr>
          <p:cNvPr id="8" name="标题 1"/>
          <p:cNvSpPr txBox="1"/>
          <p:nvPr/>
        </p:nvSpPr>
        <p:spPr>
          <a:xfrm>
            <a:off x="663742" y="1461885"/>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提问与回答流程</a:t>
            </a:r>
            <a:endParaRPr kumimoji="1" lang="zh-CN" altLang="en-US"/>
          </a:p>
        </p:txBody>
      </p:sp>
      <p:sp>
        <p:nvSpPr>
          <p:cNvPr id="9" name="标题 1"/>
          <p:cNvSpPr txBox="1"/>
          <p:nvPr/>
        </p:nvSpPr>
        <p:spPr>
          <a:xfrm>
            <a:off x="4416593" y="2247638"/>
            <a:ext cx="3372852" cy="1363934"/>
          </a:xfrm>
          <a:prstGeom prst="rect">
            <a:avLst/>
          </a:prstGeom>
          <a:noFill/>
          <a:ln cap="sq">
            <a:noFill/>
          </a:ln>
        </p:spPr>
        <p:txBody>
          <a:bodyPr vert="horz" wrap="square" lIns="0" tIns="0" rIns="0" bIns="0" rtlCol="0" anchor="t"/>
          <a:lstStyle/>
          <a:p>
            <a:pPr indent="457200" algn="l">
              <a:lnSpc>
                <a:spcPct val="150000"/>
              </a:lnSpc>
            </a:pPr>
            <a:r>
              <a:rPr kumimoji="1" lang="en-US" altLang="zh-CN" sz="99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设置“反馈原因”（功能异常、交互体验不佳、内容不准确、安全与隐私、其它）和“反馈描述”文本框，鼓励用户反馈问题。提交反馈后，系统自动发送确认信息，处理结果及时推送，形成良好的用户闭环。
</a:t>
            </a:r>
            <a:endParaRPr kumimoji="1" lang="zh-CN" altLang="en-US"/>
          </a:p>
        </p:txBody>
      </p:sp>
      <p:sp>
        <p:nvSpPr>
          <p:cNvPr id="10" name="标题 1"/>
          <p:cNvSpPr txBox="1"/>
          <p:nvPr/>
        </p:nvSpPr>
        <p:spPr>
          <a:xfrm>
            <a:off x="4416593" y="1484745"/>
            <a:ext cx="3372852" cy="722267"/>
          </a:xfrm>
          <a:prstGeom prst="rect">
            <a:avLst/>
          </a:prstGeom>
          <a:noFill/>
          <a:ln cap="sq">
            <a:noFill/>
          </a:ln>
        </p:spPr>
        <p:txBody>
          <a:bodyPr vert="horz" wrap="square" lIns="0" tIns="0" rIns="0" bIns="0" rtlCol="0" anchor="b"/>
          <a:lstStyle/>
          <a:p>
            <a:pPr algn="ctr">
              <a:lnSpc>
                <a:spcPct val="130000"/>
              </a:lnSpc>
            </a:pPr>
            <a:r>
              <a:rPr kumimoji="1" lang="en-US" altLang="zh-CN" sz="1600">
                <a:ln w="12700">
                  <a:noFill/>
                </a:ln>
                <a:solidFill>
                  <a:srgbClr val="8A8E50">
                    <a:alpha val="100000"/>
                  </a:srgbClr>
                </a:solidFill>
                <a:latin typeface="Source Han Sans CN Bold" panose="020B0800000000000000" charset="-122"/>
                <a:ea typeface="Source Han Sans CN Bold" panose="020B0800000000000000" charset="-122"/>
                <a:cs typeface="Source Han Sans CN Bold" panose="020B0800000000000000" charset="-122"/>
              </a:rPr>
              <a:t>反馈机制</a:t>
            </a:r>
            <a:endParaRPr kumimoji="1" lang="zh-CN" altLang="en-US"/>
          </a:p>
        </p:txBody>
      </p:sp>
      <p:sp>
        <p:nvSpPr>
          <p:cNvPr id="14" name="标题 1"/>
          <p:cNvSpPr txBox="1"/>
          <p:nvPr/>
        </p:nvSpPr>
        <p:spPr>
          <a:xfrm>
            <a:off x="6671845" y="242068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0486858" y="2376237"/>
            <a:ext cx="136358" cy="136358"/>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412037" y="2215991"/>
            <a:ext cx="493857" cy="45685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交互流程优化</a:t>
            </a:r>
            <a:endParaRPr kumimoji="1" lang="zh-CN" altLang="en-US"/>
          </a:p>
        </p:txBody>
      </p:sp>
      <p:sp>
        <p:nvSpPr>
          <p:cNvPr id="22"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4" name="图片 8" descr="2edb1d53084958f71ec2e191b90de913_"/>
          <p:cNvPicPr>
            <a:picLocks noChangeAspect="1"/>
          </p:cNvPicPr>
          <p:nvPr/>
        </p:nvPicPr>
        <p:blipFill>
          <a:blip r:embed="rId1"/>
          <a:stretch>
            <a:fillRect/>
          </a:stretch>
        </p:blipFill>
        <p:spPr>
          <a:xfrm>
            <a:off x="7861935" y="1812290"/>
            <a:ext cx="1844040" cy="3491230"/>
          </a:xfrm>
          <a:prstGeom prst="rect">
            <a:avLst/>
          </a:prstGeom>
        </p:spPr>
      </p:pic>
      <p:pic>
        <p:nvPicPr>
          <p:cNvPr id="26" name="图片 15" descr="eec34f1f22ca0712edf72523f1d5ba11_"/>
          <p:cNvPicPr>
            <a:picLocks noChangeAspect="1"/>
          </p:cNvPicPr>
          <p:nvPr/>
        </p:nvPicPr>
        <p:blipFill>
          <a:blip r:embed="rId2"/>
          <a:stretch>
            <a:fillRect/>
          </a:stretch>
        </p:blipFill>
        <p:spPr>
          <a:xfrm>
            <a:off x="9911715" y="1811655"/>
            <a:ext cx="2028190" cy="3464560"/>
          </a:xfrm>
          <a:prstGeom prst="rect">
            <a:avLst/>
          </a:prstGeom>
        </p:spPr>
      </p:pic>
      <p:sp>
        <p:nvSpPr>
          <p:cNvPr id="27" name="文本框 26"/>
          <p:cNvSpPr txBox="1"/>
          <p:nvPr/>
        </p:nvSpPr>
        <p:spPr>
          <a:xfrm>
            <a:off x="1271270" y="5876925"/>
            <a:ext cx="5741670" cy="645160"/>
          </a:xfrm>
          <a:prstGeom prst="rect">
            <a:avLst/>
          </a:prstGeom>
          <a:noFill/>
        </p:spPr>
        <p:txBody>
          <a:bodyPr wrap="square" rtlCol="0">
            <a:spAutoFit/>
          </a:bodyPr>
          <a:p>
            <a:r>
              <a:rPr lang="zh-CN" altLang="en-US" b="1"/>
              <a:t>你觉得反馈机制中</a:t>
            </a:r>
            <a:r>
              <a:rPr lang="en-US" altLang="zh-CN" b="1"/>
              <a:t> “</a:t>
            </a:r>
            <a:r>
              <a:rPr lang="zh-CN" altLang="en-US" b="1"/>
              <a:t>反馈原因</a:t>
            </a:r>
            <a:r>
              <a:rPr lang="en-US" altLang="zh-CN" b="1"/>
              <a:t>” </a:t>
            </a:r>
            <a:r>
              <a:rPr lang="zh-CN" altLang="en-US" b="1"/>
              <a:t>的选项是否全面？还需要补充哪些？</a:t>
            </a:r>
            <a:endParaRPr lang="zh-CN" altLang="en-US" b="1"/>
          </a:p>
        </p:txBody>
      </p:sp>
      <p:pic>
        <p:nvPicPr>
          <p:cNvPr id="11" name="图片 5" descr="5b4b3c47e75aa7054a788f29d439dce"/>
          <p:cNvPicPr>
            <a:picLocks noChangeAspect="1"/>
          </p:cNvPicPr>
          <p:nvPr/>
        </p:nvPicPr>
        <p:blipFill>
          <a:blip r:embed="rId3"/>
          <a:stretch>
            <a:fillRect/>
          </a:stretch>
        </p:blipFill>
        <p:spPr>
          <a:xfrm>
            <a:off x="663575" y="3611880"/>
            <a:ext cx="3405505" cy="1995170"/>
          </a:xfrm>
          <a:prstGeom prst="rect">
            <a:avLst/>
          </a:prstGeom>
        </p:spPr>
      </p:pic>
      <p:pic>
        <p:nvPicPr>
          <p:cNvPr id="12" name="图片 6" descr="6dda5c48a204d035fc3bb5bc166c193"/>
          <p:cNvPicPr>
            <a:picLocks noChangeAspect="1"/>
          </p:cNvPicPr>
          <p:nvPr/>
        </p:nvPicPr>
        <p:blipFill>
          <a:blip r:embed="rId4"/>
          <a:stretch>
            <a:fillRect/>
          </a:stretch>
        </p:blipFill>
        <p:spPr>
          <a:xfrm>
            <a:off x="4340860" y="3500755"/>
            <a:ext cx="3521075" cy="2124710"/>
          </a:xfrm>
          <a:prstGeom prst="rect">
            <a:avLst/>
          </a:prstGeom>
        </p:spPr>
      </p:pic>
      <p:sp>
        <p:nvSpPr>
          <p:cNvPr id="3" name="文本框 2"/>
          <p:cNvSpPr txBox="1"/>
          <p:nvPr/>
        </p:nvSpPr>
        <p:spPr>
          <a:xfrm>
            <a:off x="3719195" y="5589270"/>
            <a:ext cx="1759585" cy="368300"/>
          </a:xfrm>
          <a:prstGeom prst="rect">
            <a:avLst/>
          </a:prstGeom>
          <a:noFill/>
        </p:spPr>
        <p:txBody>
          <a:bodyPr wrap="square" rtlCol="0">
            <a:spAutoFit/>
          </a:bodyPr>
          <a:p>
            <a:r>
              <a:rPr lang="zh-CN" altLang="en-US"/>
              <a:t>时序图</a:t>
            </a: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5877670" y="2133973"/>
            <a:ext cx="4356695" cy="129540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4" name="标题 1"/>
          <p:cNvSpPr txBox="1"/>
          <p:nvPr/>
        </p:nvSpPr>
        <p:spPr>
          <a:xfrm>
            <a:off x="4797336" y="3367588"/>
            <a:ext cx="6899787" cy="2554022"/>
          </a:xfrm>
          <a:prstGeom prst="rect">
            <a:avLst/>
          </a:prstGeom>
          <a:noFill/>
          <a:ln>
            <a:noFill/>
          </a:ln>
        </p:spPr>
        <p:txBody>
          <a:bodyPr vert="horz" wrap="square" lIns="91440" tIns="45720" rIns="91440" bIns="45720" rtlCol="0" anchor="t"/>
          <a:lstStyle/>
          <a:p>
            <a:pPr algn="r">
              <a:lnSpc>
                <a:spcPct val="130000"/>
              </a:lnSpc>
            </a:pPr>
            <a:r>
              <a:rPr kumimoji="1" lang="en-US" altLang="zh-CN" sz="52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数据管理与安全</a:t>
            </a:r>
            <a:endParaRPr kumimoji="1" lang="zh-CN" altLang="en-US"/>
          </a:p>
        </p:txBody>
      </p:sp>
      <p:sp>
        <p:nvSpPr>
          <p:cNvPr id="5" name="标题 1"/>
          <p:cNvSpPr txBox="1"/>
          <p:nvPr/>
        </p:nvSpPr>
        <p:spPr>
          <a:xfrm flipH="1">
            <a:off x="10416431" y="1110753"/>
            <a:ext cx="823724" cy="125912"/>
          </a:xfrm>
          <a:custGeom>
            <a:avLst/>
            <a:gdLst>
              <a:gd name="connsiteX0" fmla="*/ 760768 w 823724"/>
              <a:gd name="connsiteY0" fmla="*/ 0 h 125912"/>
              <a:gd name="connsiteX1" fmla="*/ 823724 w 823724"/>
              <a:gd name="connsiteY1" fmla="*/ 62956 h 125912"/>
              <a:gd name="connsiteX2" fmla="*/ 760768 w 823724"/>
              <a:gd name="connsiteY2" fmla="*/ 125912 h 125912"/>
              <a:gd name="connsiteX3" fmla="*/ 697812 w 823724"/>
              <a:gd name="connsiteY3" fmla="*/ 62956 h 125912"/>
              <a:gd name="connsiteX4" fmla="*/ 760768 w 823724"/>
              <a:gd name="connsiteY4" fmla="*/ 0 h 125912"/>
              <a:gd name="connsiteX5" fmla="*/ 411862 w 823724"/>
              <a:gd name="connsiteY5" fmla="*/ 0 h 125912"/>
              <a:gd name="connsiteX6" fmla="*/ 474818 w 823724"/>
              <a:gd name="connsiteY6" fmla="*/ 62956 h 125912"/>
              <a:gd name="connsiteX7" fmla="*/ 411862 w 823724"/>
              <a:gd name="connsiteY7" fmla="*/ 125912 h 125912"/>
              <a:gd name="connsiteX8" fmla="*/ 348906 w 823724"/>
              <a:gd name="connsiteY8" fmla="*/ 62956 h 125912"/>
              <a:gd name="connsiteX9" fmla="*/ 411862 w 823724"/>
              <a:gd name="connsiteY9" fmla="*/ 0 h 125912"/>
              <a:gd name="connsiteX10" fmla="*/ 62956 w 823724"/>
              <a:gd name="connsiteY10" fmla="*/ 0 h 125912"/>
              <a:gd name="connsiteX11" fmla="*/ 125912 w 823724"/>
              <a:gd name="connsiteY11" fmla="*/ 62956 h 125912"/>
              <a:gd name="connsiteX12" fmla="*/ 62956 w 823724"/>
              <a:gd name="connsiteY12" fmla="*/ 125912 h 125912"/>
              <a:gd name="connsiteX13" fmla="*/ 0 w 823724"/>
              <a:gd name="connsiteY13" fmla="*/ 62956 h 125912"/>
              <a:gd name="connsiteX14" fmla="*/ 62956 w 823724"/>
              <a:gd name="connsiteY14" fmla="*/ 0 h 125912"/>
            </a:gdLst>
            <a:ahLst/>
            <a:cxnLst/>
            <a:rect l="l" t="t" r="r" b="b"/>
            <a:pathLst>
              <a:path w="823724" h="125912">
                <a:moveTo>
                  <a:pt x="760768" y="0"/>
                </a:moveTo>
                <a:cubicBezTo>
                  <a:pt x="795538" y="0"/>
                  <a:pt x="823724" y="28186"/>
                  <a:pt x="823724" y="62956"/>
                </a:cubicBezTo>
                <a:cubicBezTo>
                  <a:pt x="823724" y="97726"/>
                  <a:pt x="795538" y="125912"/>
                  <a:pt x="760768" y="125912"/>
                </a:cubicBezTo>
                <a:cubicBezTo>
                  <a:pt x="725998" y="125912"/>
                  <a:pt x="697812" y="97726"/>
                  <a:pt x="697812" y="62956"/>
                </a:cubicBezTo>
                <a:cubicBezTo>
                  <a:pt x="697812" y="28186"/>
                  <a:pt x="725998" y="0"/>
                  <a:pt x="760768" y="0"/>
                </a:cubicBezTo>
                <a:close/>
                <a:moveTo>
                  <a:pt x="411862" y="0"/>
                </a:moveTo>
                <a:cubicBezTo>
                  <a:pt x="446632" y="0"/>
                  <a:pt x="474818" y="28186"/>
                  <a:pt x="474818" y="62956"/>
                </a:cubicBezTo>
                <a:cubicBezTo>
                  <a:pt x="474818" y="97726"/>
                  <a:pt x="446632" y="125912"/>
                  <a:pt x="411862" y="125912"/>
                </a:cubicBezTo>
                <a:cubicBezTo>
                  <a:pt x="377092" y="125912"/>
                  <a:pt x="348906" y="97726"/>
                  <a:pt x="348906" y="62956"/>
                </a:cubicBezTo>
                <a:cubicBezTo>
                  <a:pt x="348906" y="28186"/>
                  <a:pt x="377092" y="0"/>
                  <a:pt x="411862" y="0"/>
                </a:cubicBezTo>
                <a:close/>
                <a:moveTo>
                  <a:pt x="62956" y="0"/>
                </a:moveTo>
                <a:cubicBezTo>
                  <a:pt x="97726" y="0"/>
                  <a:pt x="125912" y="28186"/>
                  <a:pt x="125912" y="62956"/>
                </a:cubicBezTo>
                <a:cubicBezTo>
                  <a:pt x="125912" y="97726"/>
                  <a:pt x="97726" y="125912"/>
                  <a:pt x="62956" y="125912"/>
                </a:cubicBezTo>
                <a:cubicBezTo>
                  <a:pt x="28186" y="125912"/>
                  <a:pt x="0" y="97726"/>
                  <a:pt x="0" y="62956"/>
                </a:cubicBezTo>
                <a:cubicBezTo>
                  <a:pt x="0" y="28186"/>
                  <a:pt x="28186" y="0"/>
                  <a:pt x="6295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1">
            <a:off x="5264891" y="2055456"/>
            <a:ext cx="843598" cy="1527089"/>
          </a:xfrm>
          <a:custGeom>
            <a:avLst/>
            <a:gdLst>
              <a:gd name="connsiteX0" fmla="*/ 1 w 843598"/>
              <a:gd name="connsiteY0" fmla="*/ 1527089 h 1527089"/>
              <a:gd name="connsiteX1" fmla="*/ 421800 w 843598"/>
              <a:gd name="connsiteY1" fmla="*/ 881929 h 1527089"/>
              <a:gd name="connsiteX2" fmla="*/ 843598 w 843598"/>
              <a:gd name="connsiteY2" fmla="*/ 1527089 h 1527089"/>
              <a:gd name="connsiteX3" fmla="*/ 0 w 843598"/>
              <a:gd name="connsiteY3" fmla="*/ 645160 h 1527089"/>
              <a:gd name="connsiteX4" fmla="*/ 421799 w 843598"/>
              <a:gd name="connsiteY4" fmla="*/ 0 h 1527089"/>
              <a:gd name="connsiteX5" fmla="*/ 843596 w 843598"/>
              <a:gd name="connsiteY5" fmla="*/ 645160 h 1527089"/>
            </a:gdLst>
            <a:ahLst/>
            <a:cxnLst/>
            <a:rect l="l" t="t" r="r" b="b"/>
            <a:pathLst>
              <a:path w="843598" h="1527089">
                <a:moveTo>
                  <a:pt x="1" y="1527089"/>
                </a:moveTo>
                <a:lnTo>
                  <a:pt x="421800" y="881929"/>
                </a:lnTo>
                <a:lnTo>
                  <a:pt x="843598" y="1527089"/>
                </a:lnTo>
                <a:close/>
                <a:moveTo>
                  <a:pt x="0" y="645160"/>
                </a:moveTo>
                <a:lnTo>
                  <a:pt x="421799" y="0"/>
                </a:lnTo>
                <a:lnTo>
                  <a:pt x="843596" y="645160"/>
                </a:lnTo>
                <a:close/>
              </a:path>
            </a:pathLst>
          </a:custGeom>
          <a:solidFill>
            <a:schemeClr val="bg1">
              <a:lumMod val="85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0" y="0"/>
            <a:ext cx="2408637" cy="2315096"/>
          </a:xfrm>
          <a:custGeom>
            <a:avLst/>
            <a:gdLst>
              <a:gd name="connsiteX0" fmla="*/ 268511 w 2408637"/>
              <a:gd name="connsiteY0" fmla="*/ 0 h 2315096"/>
              <a:gd name="connsiteX1" fmla="*/ 2408637 w 2408637"/>
              <a:gd name="connsiteY1" fmla="*/ 0 h 2315096"/>
              <a:gd name="connsiteX2" fmla="*/ 2408637 w 2408637"/>
              <a:gd name="connsiteY2" fmla="*/ 1976032 h 2315096"/>
              <a:gd name="connsiteX3" fmla="*/ 2404883 w 2408637"/>
              <a:gd name="connsiteY3" fmla="*/ 1979444 h 2315096"/>
              <a:gd name="connsiteX4" fmla="*/ 1469894 w 2408637"/>
              <a:gd name="connsiteY4" fmla="*/ 2315096 h 2315096"/>
              <a:gd name="connsiteX5" fmla="*/ 0 w 2408637"/>
              <a:gd name="connsiteY5" fmla="*/ 845202 h 2315096"/>
              <a:gd name="connsiteX6" fmla="*/ 251035 w 2408637"/>
              <a:gd name="connsiteY6" fmla="*/ 23370 h 2315096"/>
            </a:gdLst>
            <a:ahLst/>
            <a:cxnLst/>
            <a:rect l="l" t="t" r="r" b="b"/>
            <a:pathLst>
              <a:path w="2408637" h="2315096">
                <a:moveTo>
                  <a:pt x="268511" y="0"/>
                </a:moveTo>
                <a:lnTo>
                  <a:pt x="2408637" y="0"/>
                </a:lnTo>
                <a:lnTo>
                  <a:pt x="2408637" y="1976032"/>
                </a:lnTo>
                <a:lnTo>
                  <a:pt x="2404883" y="1979444"/>
                </a:lnTo>
                <a:cubicBezTo>
                  <a:pt x="2150799" y="2189133"/>
                  <a:pt x="1825056" y="2315096"/>
                  <a:pt x="1469894" y="2315096"/>
                </a:cubicBezTo>
                <a:cubicBezTo>
                  <a:pt x="658094" y="2315096"/>
                  <a:pt x="0" y="1657002"/>
                  <a:pt x="0" y="845202"/>
                </a:cubicBezTo>
                <a:cubicBezTo>
                  <a:pt x="0" y="540777"/>
                  <a:pt x="92545" y="257967"/>
                  <a:pt x="251035" y="2337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0" y="4542904"/>
            <a:ext cx="2408637" cy="2315096"/>
          </a:xfrm>
          <a:custGeom>
            <a:avLst/>
            <a:gdLst>
              <a:gd name="connsiteX0" fmla="*/ 1469894 w 2408637"/>
              <a:gd name="connsiteY0" fmla="*/ 0 h 2315096"/>
              <a:gd name="connsiteX1" fmla="*/ 2404883 w 2408637"/>
              <a:gd name="connsiteY1" fmla="*/ 335653 h 2315096"/>
              <a:gd name="connsiteX2" fmla="*/ 2408637 w 2408637"/>
              <a:gd name="connsiteY2" fmla="*/ 339064 h 2315096"/>
              <a:gd name="connsiteX3" fmla="*/ 2408637 w 2408637"/>
              <a:gd name="connsiteY3" fmla="*/ 2315096 h 2315096"/>
              <a:gd name="connsiteX4" fmla="*/ 268511 w 2408637"/>
              <a:gd name="connsiteY4" fmla="*/ 2315096 h 2315096"/>
              <a:gd name="connsiteX5" fmla="*/ 251035 w 2408637"/>
              <a:gd name="connsiteY5" fmla="*/ 2291726 h 2315096"/>
              <a:gd name="connsiteX6" fmla="*/ 0 w 2408637"/>
              <a:gd name="connsiteY6" fmla="*/ 1469894 h 2315096"/>
              <a:gd name="connsiteX7" fmla="*/ 1469894 w 2408637"/>
              <a:gd name="connsiteY7" fmla="*/ 0 h 2315096"/>
            </a:gdLst>
            <a:ahLst/>
            <a:cxnLst/>
            <a:rect l="l" t="t" r="r" b="b"/>
            <a:pathLst>
              <a:path w="2408637" h="2315096">
                <a:moveTo>
                  <a:pt x="1469894" y="0"/>
                </a:moveTo>
                <a:cubicBezTo>
                  <a:pt x="1825056" y="0"/>
                  <a:pt x="2150799" y="125964"/>
                  <a:pt x="2404883" y="335653"/>
                </a:cubicBezTo>
                <a:lnTo>
                  <a:pt x="2408637" y="339064"/>
                </a:lnTo>
                <a:lnTo>
                  <a:pt x="2408637" y="2315096"/>
                </a:lnTo>
                <a:lnTo>
                  <a:pt x="268511" y="2315096"/>
                </a:lnTo>
                <a:lnTo>
                  <a:pt x="251035" y="2291726"/>
                </a:lnTo>
                <a:cubicBezTo>
                  <a:pt x="92545" y="2057129"/>
                  <a:pt x="0" y="1774319"/>
                  <a:pt x="0" y="1469894"/>
                </a:cubicBezTo>
                <a:cubicBezTo>
                  <a:pt x="0" y="658094"/>
                  <a:pt x="658094" y="0"/>
                  <a:pt x="1469894" y="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1991360" y="476250"/>
            <a:ext cx="3486150" cy="3725545"/>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2319020" y="3971925"/>
            <a:ext cx="3440430" cy="3717290"/>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0" y="994769"/>
            <a:ext cx="4201420" cy="4982072"/>
          </a:xfrm>
          <a:custGeom>
            <a:avLst/>
            <a:gdLst>
              <a:gd name="connsiteX0" fmla="*/ 2547841 w 4384482"/>
              <a:gd name="connsiteY0" fmla="*/ 0 h 5095682"/>
              <a:gd name="connsiteX1" fmla="*/ 4349437 w 4384482"/>
              <a:gd name="connsiteY1" fmla="*/ 746245 h 5095682"/>
              <a:gd name="connsiteX2" fmla="*/ 4384482 w 4384482"/>
              <a:gd name="connsiteY2" fmla="*/ 784805 h 5095682"/>
              <a:gd name="connsiteX3" fmla="*/ 4384482 w 4384482"/>
              <a:gd name="connsiteY3" fmla="*/ 4310878 h 5095682"/>
              <a:gd name="connsiteX4" fmla="*/ 4349437 w 4384482"/>
              <a:gd name="connsiteY4" fmla="*/ 4349437 h 5095682"/>
              <a:gd name="connsiteX5" fmla="*/ 2547841 w 4384482"/>
              <a:gd name="connsiteY5" fmla="*/ 5095682 h 5095682"/>
              <a:gd name="connsiteX6" fmla="*/ 0 w 4384482"/>
              <a:gd name="connsiteY6" fmla="*/ 2547841 h 5095682"/>
              <a:gd name="connsiteX7" fmla="*/ 2547841 w 4384482"/>
              <a:gd name="connsiteY7" fmla="*/ 0 h 5095682"/>
            </a:gdLst>
            <a:ahLst/>
            <a:cxnLst/>
            <a:rect l="l" t="t" r="r" b="b"/>
            <a:pathLst>
              <a:path w="4384482" h="5095682">
                <a:moveTo>
                  <a:pt x="2547841" y="0"/>
                </a:moveTo>
                <a:cubicBezTo>
                  <a:pt x="3251408" y="0"/>
                  <a:pt x="3888368" y="285177"/>
                  <a:pt x="4349437" y="746245"/>
                </a:cubicBezTo>
                <a:lnTo>
                  <a:pt x="4384482" y="784805"/>
                </a:lnTo>
                <a:lnTo>
                  <a:pt x="4384482" y="4310878"/>
                </a:lnTo>
                <a:lnTo>
                  <a:pt x="4349437" y="4349437"/>
                </a:lnTo>
                <a:cubicBezTo>
                  <a:pt x="3888368" y="4810506"/>
                  <a:pt x="3251408" y="5095682"/>
                  <a:pt x="2547841" y="5095682"/>
                </a:cubicBezTo>
                <a:cubicBezTo>
                  <a:pt x="1140707" y="5095682"/>
                  <a:pt x="0" y="3954975"/>
                  <a:pt x="0" y="2547841"/>
                </a:cubicBezTo>
                <a:cubicBezTo>
                  <a:pt x="0" y="1140707"/>
                  <a:pt x="1140707" y="0"/>
                  <a:pt x="2547841"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380942"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80942"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flipV="1">
            <a:off x="11284859"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284859"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344022" y="768723"/>
            <a:ext cx="2398415" cy="266065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04</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27305"/>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cxnSp>
        <p:nvCxnSpPr>
          <p:cNvPr id="3" name="标题 1"/>
          <p:cNvCxnSpPr/>
          <p:nvPr/>
        </p:nvCxnSpPr>
        <p:spPr>
          <a:xfrm>
            <a:off x="7823599" y="1629074"/>
            <a:ext cx="2304000" cy="0"/>
          </a:xfrm>
          <a:prstGeom prst="line">
            <a:avLst/>
          </a:prstGeom>
          <a:noFill/>
          <a:ln w="6350" cap="sq">
            <a:gradFill>
              <a:gsLst>
                <a:gs pos="0">
                  <a:schemeClr val="accent1">
                    <a:lumMod val="60000"/>
                    <a:lumOff val="40000"/>
                    <a:alpha val="0"/>
                  </a:schemeClr>
                </a:gs>
                <a:gs pos="50000">
                  <a:schemeClr val="accent1"/>
                </a:gs>
                <a:gs pos="100000">
                  <a:schemeClr val="accent1">
                    <a:lumMod val="60000"/>
                    <a:lumOff val="40000"/>
                    <a:alpha val="0"/>
                  </a:schemeClr>
                </a:gs>
              </a:gsLst>
              <a:lin ang="0" scaled="0"/>
            </a:gradFill>
            <a:miter/>
          </a:ln>
        </p:spPr>
      </p:cxnSp>
      <p:cxnSp>
        <p:nvCxnSpPr>
          <p:cNvPr id="4" name="标题 1"/>
          <p:cNvCxnSpPr/>
          <p:nvPr>
            <p:custDataLst>
              <p:tags r:id="rId1"/>
            </p:custDataLst>
          </p:nvPr>
        </p:nvCxnSpPr>
        <p:spPr>
          <a:xfrm>
            <a:off x="7967895" y="4185584"/>
            <a:ext cx="2196000" cy="0"/>
          </a:xfrm>
          <a:prstGeom prst="line">
            <a:avLst/>
          </a:prstGeom>
          <a:noFill/>
          <a:ln w="6350" cap="sq">
            <a:gradFill>
              <a:gsLst>
                <a:gs pos="0">
                  <a:schemeClr val="accent2">
                    <a:lumMod val="60000"/>
                    <a:lumOff val="40000"/>
                    <a:alpha val="0"/>
                  </a:schemeClr>
                </a:gs>
                <a:gs pos="50000">
                  <a:schemeClr val="accent2"/>
                </a:gs>
                <a:gs pos="100000">
                  <a:schemeClr val="accent2">
                    <a:lumMod val="60000"/>
                    <a:lumOff val="40000"/>
                    <a:alpha val="0"/>
                  </a:schemeClr>
                </a:gs>
              </a:gsLst>
              <a:lin ang="0" scaled="0"/>
            </a:gradFill>
            <a:miter/>
          </a:ln>
        </p:spPr>
      </p:cxnSp>
      <p:sp>
        <p:nvSpPr>
          <p:cNvPr id="6" name="标题 1"/>
          <p:cNvSpPr txBox="1"/>
          <p:nvPr/>
        </p:nvSpPr>
        <p:spPr>
          <a:xfrm>
            <a:off x="7319404" y="1124225"/>
            <a:ext cx="3240000" cy="360000"/>
          </a:xfrm>
          <a:prstGeom prst="rect">
            <a:avLst/>
          </a:prstGeom>
          <a:noFill/>
          <a:ln w="9525" cap="sq">
            <a:noFill/>
            <a:miter/>
          </a:ln>
        </p:spPr>
        <p:txBody>
          <a:bodyPr vert="horz" wrap="square" lIns="0" tIns="0" rIns="0" bIns="0" rtlCol="0" anchor="ctr"/>
          <a:lstStyle/>
          <a:p>
            <a:pPr algn="ctr">
              <a:lnSpc>
                <a:spcPct val="130000"/>
              </a:lnSpc>
            </a:pPr>
            <a:r>
              <a:rPr kumimoji="1" lang="en-US" altLang="zh-CN"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数据采集与更新</a:t>
            </a:r>
            <a:endParaRPr kumimoji="1" lang="zh-CN" altLang="en-US"/>
          </a:p>
        </p:txBody>
      </p:sp>
      <p:sp>
        <p:nvSpPr>
          <p:cNvPr id="7" name="标题 1"/>
          <p:cNvSpPr txBox="1"/>
          <p:nvPr/>
        </p:nvSpPr>
        <p:spPr>
          <a:xfrm>
            <a:off x="7355599" y="1772768"/>
            <a:ext cx="3240000" cy="1512000"/>
          </a:xfrm>
          <a:prstGeom prst="rect">
            <a:avLst/>
          </a:prstGeom>
          <a:noFill/>
          <a:ln w="9525" cap="sq">
            <a:noFill/>
            <a:miter/>
          </a:ln>
        </p:spPr>
        <p:txBody>
          <a:bodyPr vert="horz" wrap="square" lIns="0" tIns="0" rIns="0" bIns="0" rtlCol="0" anchor="t"/>
          <a:lstStyle/>
          <a:p>
            <a:pPr indent="457200" algn="l">
              <a:lnSpc>
                <a:spcPct val="150000"/>
              </a:lnSpc>
            </a:pPr>
            <a:r>
              <a:rPr kumimoji="1" lang="en-US" altLang="zh-CN" sz="1025">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从学校各业务系统（教务系统、图书馆系统等）定期采集数据，经过清洗、转换后存入数据库和知识图谱。建立数据更新机制，确保信息的及时性和准确性，如每天凌晨更新课程表和图书馆资源信息。
</a:t>
            </a:r>
            <a:endParaRPr kumimoji="1" lang="zh-CN" altLang="en-US"/>
          </a:p>
        </p:txBody>
      </p:sp>
      <p:sp>
        <p:nvSpPr>
          <p:cNvPr id="8" name="标题 1"/>
          <p:cNvSpPr txBox="1"/>
          <p:nvPr>
            <p:custDataLst>
              <p:tags r:id="rId2"/>
            </p:custDataLst>
          </p:nvPr>
        </p:nvSpPr>
        <p:spPr>
          <a:xfrm>
            <a:off x="7463675" y="3645810"/>
            <a:ext cx="3240000" cy="360000"/>
          </a:xfrm>
          <a:prstGeom prst="rect">
            <a:avLst/>
          </a:prstGeom>
          <a:noFill/>
          <a:ln w="9525" cap="sq">
            <a:noFill/>
            <a:miter/>
          </a:ln>
        </p:spPr>
        <p:txBody>
          <a:bodyPr vert="horz" wrap="square" lIns="0" tIns="0" rIns="0" bIns="0" rtlCol="0" anchor="ctr"/>
          <a:lstStyle/>
          <a:p>
            <a:pPr algn="ctr">
              <a:lnSpc>
                <a:spcPct val="130000"/>
              </a:lnSpc>
            </a:pPr>
            <a:r>
              <a:rPr kumimoji="1" lang="en-US" altLang="zh-CN" sz="1600">
                <a:ln w="12700">
                  <a:noFill/>
                </a:ln>
                <a:solidFill>
                  <a:srgbClr val="8A8E50">
                    <a:alpha val="100000"/>
                  </a:srgbClr>
                </a:solidFill>
                <a:latin typeface="Source Han Sans CN Bold" panose="020B0800000000000000" charset="-122"/>
                <a:ea typeface="Source Han Sans CN Bold" panose="020B0800000000000000" charset="-122"/>
                <a:cs typeface="Source Han Sans CN Bold" panose="020B0800000000000000" charset="-122"/>
              </a:rPr>
              <a:t>数据质量监控</a:t>
            </a:r>
            <a:endParaRPr kumimoji="1" lang="zh-CN" altLang="en-US"/>
          </a:p>
        </p:txBody>
      </p:sp>
      <p:sp>
        <p:nvSpPr>
          <p:cNvPr id="9" name="标题 1"/>
          <p:cNvSpPr txBox="1"/>
          <p:nvPr>
            <p:custDataLst>
              <p:tags r:id="rId3"/>
            </p:custDataLst>
          </p:nvPr>
        </p:nvSpPr>
        <p:spPr>
          <a:xfrm>
            <a:off x="7463675" y="4364838"/>
            <a:ext cx="3240000" cy="1512000"/>
          </a:xfrm>
          <a:prstGeom prst="rect">
            <a:avLst/>
          </a:prstGeom>
          <a:noFill/>
          <a:ln w="9525" cap="sq">
            <a:noFill/>
            <a:miter/>
          </a:ln>
        </p:spPr>
        <p:txBody>
          <a:bodyPr vert="horz" wrap="square" lIns="0" tIns="0" rIns="0" bIns="0" rtlCol="0" anchor="t"/>
          <a:lstStyle/>
          <a:p>
            <a:pPr indent="457200" algn="l">
              <a:lnSpc>
                <a:spcPct val="150000"/>
              </a:lnSpc>
            </a:pPr>
            <a:r>
              <a:rPr kumimoji="1" lang="en-US" altLang="zh-CN" sz="118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设置数据质量监控指标，如数据完整性、准确性、一致性等。定期对数据进行质量检查，发现问题及时处理，保障机器人回答的可靠性。</a:t>
            </a:r>
            <a:endParaRPr kumimoji="1" lang="zh-CN" altLang="en-US"/>
          </a:p>
        </p:txBody>
      </p:sp>
      <p:sp>
        <p:nvSpPr>
          <p:cNvPr id="21"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数据管理策略</a:t>
            </a:r>
            <a:endParaRPr kumimoji="1" lang="zh-CN" altLang="en-US"/>
          </a:p>
        </p:txBody>
      </p:sp>
      <p:sp>
        <p:nvSpPr>
          <p:cNvPr id="22"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2" descr="556ceeaea11a35e18170b6a3ab1bcfa0_"/>
          <p:cNvPicPr>
            <a:picLocks noChangeAspect="1"/>
          </p:cNvPicPr>
          <p:nvPr/>
        </p:nvPicPr>
        <p:blipFill>
          <a:blip r:embed="rId4"/>
          <a:stretch>
            <a:fillRect/>
          </a:stretch>
        </p:blipFill>
        <p:spPr>
          <a:xfrm>
            <a:off x="1342708" y="1341120"/>
            <a:ext cx="5268595" cy="4674870"/>
          </a:xfrm>
          <a:prstGeom prst="rect">
            <a:avLst/>
          </a:prstGeom>
        </p:spPr>
      </p:pic>
      <p:sp>
        <p:nvSpPr>
          <p:cNvPr id="10" name="文本框 9"/>
          <p:cNvSpPr txBox="1"/>
          <p:nvPr/>
        </p:nvSpPr>
        <p:spPr>
          <a:xfrm>
            <a:off x="2999105" y="6237605"/>
            <a:ext cx="2807970" cy="368300"/>
          </a:xfrm>
          <a:prstGeom prst="rect">
            <a:avLst/>
          </a:prstGeom>
          <a:noFill/>
        </p:spPr>
        <p:txBody>
          <a:bodyPr wrap="square" rtlCol="0">
            <a:spAutoFit/>
          </a:bodyPr>
          <a:p>
            <a:r>
              <a:rPr lang="zh-CN" altLang="en-US"/>
              <a:t>类图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906496" y="1978642"/>
            <a:ext cx="799346" cy="799346"/>
          </a:xfrm>
          <a:prstGeom prst="ellipse">
            <a:avLst/>
          </a:prstGeom>
          <a:solidFill>
            <a:schemeClr val="accent1"/>
          </a:solidFill>
          <a:ln w="12700" cap="sq">
            <a:noFill/>
            <a:miter/>
          </a:ln>
          <a:effectLst>
            <a:outerShdw blurRad="254000" dist="101600" dir="5400000" algn="t"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991656" y="2207009"/>
            <a:ext cx="629028" cy="307777"/>
          </a:xfrm>
          <a:prstGeom prst="rect">
            <a:avLst/>
          </a:prstGeom>
          <a:noFill/>
          <a:ln>
            <a:noFill/>
          </a:ln>
        </p:spPr>
        <p:txBody>
          <a:bodyPr vert="horz" wrap="square" lIns="0" tIns="0" rIns="0" bIns="0" rtlCol="0" anchor="t"/>
          <a:lstStyle/>
          <a:p>
            <a:pPr algn="ctr">
              <a:lnSpc>
                <a:spcPct val="110000"/>
              </a:lnSpc>
            </a:pPr>
            <a:r>
              <a:rPr kumimoji="1" lang="en-US" altLang="zh-CN" sz="2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5" name="标题 1"/>
          <p:cNvSpPr txBox="1"/>
          <p:nvPr>
            <p:custDataLst>
              <p:tags r:id="rId3"/>
            </p:custDataLst>
          </p:nvPr>
        </p:nvSpPr>
        <p:spPr>
          <a:xfrm>
            <a:off x="948406" y="4004847"/>
            <a:ext cx="799346" cy="799346"/>
          </a:xfrm>
          <a:prstGeom prst="ellipse">
            <a:avLst/>
          </a:prstGeom>
          <a:solidFill>
            <a:schemeClr val="accent2"/>
          </a:solidFill>
          <a:ln w="12700" cap="sq">
            <a:noFill/>
            <a:miter/>
          </a:ln>
          <a:effectLst>
            <a:outerShdw blurRad="254000" dist="101600" dir="5400000" algn="t" rotWithShape="0">
              <a:schemeClr val="accent2">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4"/>
            </p:custDataLst>
          </p:nvPr>
        </p:nvSpPr>
        <p:spPr>
          <a:xfrm>
            <a:off x="991796" y="4196384"/>
            <a:ext cx="715106" cy="307777"/>
          </a:xfrm>
          <a:prstGeom prst="rect">
            <a:avLst/>
          </a:prstGeom>
          <a:noFill/>
          <a:ln>
            <a:noFill/>
          </a:ln>
        </p:spPr>
        <p:txBody>
          <a:bodyPr vert="horz" wrap="square" lIns="0" tIns="0" rIns="0" bIns="0" rtlCol="0" anchor="t"/>
          <a:lstStyle/>
          <a:p>
            <a:pPr algn="ctr">
              <a:lnSpc>
                <a:spcPct val="110000"/>
              </a:lnSpc>
            </a:pPr>
            <a:r>
              <a:rPr kumimoji="1" lang="en-US" altLang="zh-CN" sz="2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02</a:t>
            </a:r>
            <a:endParaRPr kumimoji="1" lang="zh-CN" altLang="en-US"/>
          </a:p>
        </p:txBody>
      </p:sp>
      <p:sp>
        <p:nvSpPr>
          <p:cNvPr id="9" name="标题 1"/>
          <p:cNvSpPr txBox="1"/>
          <p:nvPr>
            <p:custDataLst>
              <p:tags r:id="rId5"/>
            </p:custDataLst>
          </p:nvPr>
        </p:nvSpPr>
        <p:spPr>
          <a:xfrm rot="5400000">
            <a:off x="1705841" y="2122081"/>
            <a:ext cx="512468" cy="512468"/>
          </a:xfrm>
          <a:prstGeom prst="blockArc">
            <a:avLst>
              <a:gd name="adj1" fmla="val 10800000"/>
              <a:gd name="adj2" fmla="val 194251"/>
              <a:gd name="adj3" fmla="val 15161"/>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6"/>
            </p:custDataLst>
          </p:nvPr>
        </p:nvSpPr>
        <p:spPr>
          <a:xfrm>
            <a:off x="2411957" y="1978642"/>
            <a:ext cx="2262055" cy="799346"/>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用户认证与授权</a:t>
            </a:r>
            <a:endParaRPr kumimoji="1" lang="zh-CN" altLang="en-US"/>
          </a:p>
        </p:txBody>
      </p:sp>
      <p:sp>
        <p:nvSpPr>
          <p:cNvPr id="11" name="标题 1"/>
          <p:cNvSpPr txBox="1"/>
          <p:nvPr/>
        </p:nvSpPr>
        <p:spPr>
          <a:xfrm>
            <a:off x="5380355" y="1844675"/>
            <a:ext cx="5974080" cy="1500505"/>
          </a:xfrm>
          <a:prstGeom prst="rect">
            <a:avLst/>
          </a:prstGeom>
          <a:noFill/>
          <a:ln>
            <a:noFill/>
          </a:ln>
        </p:spPr>
        <p:txBody>
          <a:bodyPr vert="horz" wrap="square" lIns="0" tIns="0" rIns="0" bIns="0" rtlCol="0" anchor="ctr"/>
          <a:lstStyle/>
          <a:p>
            <a:pPr indent="457200" algn="l">
              <a:lnSpc>
                <a:spcPct val="150000"/>
              </a:lnSpc>
            </a:pPr>
            <a:r>
              <a:rPr kumimoji="1" lang="en-US" altLang="zh-CN" sz="16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采用多种登录方式，如学号、邮箱、手机号，结合第三方登录（微信、QQ等），方便用户登录。严格的用户认证机制，确保用户身份真实可靠。根据用户角色（学生、教师、管理员）分配不同权限，限制数据访问范围，保护敏感信息。
</a:t>
            </a:r>
            <a:endParaRPr kumimoji="1" lang="zh-CN" altLang="en-US" sz="1600"/>
          </a:p>
        </p:txBody>
      </p:sp>
      <p:sp>
        <p:nvSpPr>
          <p:cNvPr id="12" name="标题 1"/>
          <p:cNvSpPr txBox="1"/>
          <p:nvPr>
            <p:custDataLst>
              <p:tags r:id="rId7"/>
            </p:custDataLst>
          </p:nvPr>
        </p:nvSpPr>
        <p:spPr>
          <a:xfrm rot="5400000">
            <a:off x="1772285" y="4151630"/>
            <a:ext cx="512445" cy="506730"/>
          </a:xfrm>
          <a:prstGeom prst="blockArc">
            <a:avLst>
              <a:gd name="adj1" fmla="val 10800000"/>
              <a:gd name="adj2" fmla="val 194251"/>
              <a:gd name="adj3" fmla="val 15161"/>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8"/>
            </p:custDataLst>
          </p:nvPr>
        </p:nvSpPr>
        <p:spPr>
          <a:xfrm>
            <a:off x="2415133" y="4004847"/>
            <a:ext cx="2262055" cy="799346"/>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数据加密存储</a:t>
            </a:r>
            <a:endParaRPr kumimoji="1" lang="zh-CN" altLang="en-US"/>
          </a:p>
        </p:txBody>
      </p:sp>
      <p:sp>
        <p:nvSpPr>
          <p:cNvPr id="16" name="标题 1"/>
          <p:cNvSpPr txBox="1"/>
          <p:nvPr/>
        </p:nvSpPr>
        <p:spPr>
          <a:xfrm>
            <a:off x="5298824" y="3933267"/>
            <a:ext cx="5973980" cy="1126658"/>
          </a:xfrm>
          <a:prstGeom prst="rect">
            <a:avLst/>
          </a:prstGeom>
          <a:noFill/>
          <a:ln>
            <a:noFill/>
          </a:ln>
        </p:spPr>
        <p:txBody>
          <a:bodyPr vert="horz" wrap="square" lIns="0" tIns="0" rIns="0" bIns="0" rtlCol="0" anchor="ctr"/>
          <a:lstStyle/>
          <a:p>
            <a:pPr indent="457200" algn="l">
              <a:lnSpc>
                <a:spcPct val="150000"/>
              </a:lnSpc>
            </a:pPr>
            <a:r>
              <a:rPr kumimoji="1" lang="en-US" altLang="zh-CN" sz="16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对用户登录密码、个人信息等敏感数据在存储和传输过程中进行加密处理，采用[加密算法名称]加密，防止数据泄露，保障用户数据安全。</a:t>
            </a:r>
            <a:endParaRPr kumimoji="1" lang="en-US" altLang="zh-CN" sz="16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8" name="标题 1"/>
          <p:cNvSpPr txBox="1"/>
          <p:nvPr>
            <p:custDataLst>
              <p:tags r:id="rId9"/>
            </p:custDataLst>
          </p:nvPr>
        </p:nvSpPr>
        <p:spPr>
          <a:xfrm>
            <a:off x="4862725" y="2255205"/>
            <a:ext cx="247387" cy="246221"/>
          </a:xfrm>
          <a:prstGeom prst="stripedRightArrow">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custDataLst>
              <p:tags r:id="rId10"/>
            </p:custDataLst>
          </p:nvPr>
        </p:nvSpPr>
        <p:spPr>
          <a:xfrm>
            <a:off x="4871615" y="4293476"/>
            <a:ext cx="247387" cy="246221"/>
          </a:xfrm>
          <a:prstGeom prst="stripedRightArrow">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数据安全措施</a:t>
            </a:r>
            <a:endParaRPr kumimoji="1" lang="zh-CN" altLang="en-US"/>
          </a:p>
        </p:txBody>
      </p:sp>
      <p:sp>
        <p:nvSpPr>
          <p:cNvPr id="22"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文本框 23"/>
          <p:cNvSpPr txBox="1"/>
          <p:nvPr/>
        </p:nvSpPr>
        <p:spPr>
          <a:xfrm>
            <a:off x="1964690" y="5344160"/>
            <a:ext cx="9027795" cy="368300"/>
          </a:xfrm>
          <a:prstGeom prst="rect">
            <a:avLst/>
          </a:prstGeom>
          <a:noFill/>
        </p:spPr>
        <p:txBody>
          <a:bodyPr wrap="square" rtlCol="0">
            <a:spAutoFit/>
          </a:bodyPr>
          <a:p>
            <a:r>
              <a:rPr lang="zh-CN" altLang="en-US" b="1"/>
              <a:t>登录时你更倾向于用学号、邮箱、手机号还是第三方登录？为什么？</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P spid="16" grpId="1"/>
      <p:bldP spid="10" grpId="0"/>
      <p:bldP spid="10" grpId="1"/>
      <p:bldP spid="13"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5877670" y="2133973"/>
            <a:ext cx="4356695" cy="129540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4" name="标题 1"/>
          <p:cNvSpPr txBox="1"/>
          <p:nvPr/>
        </p:nvSpPr>
        <p:spPr>
          <a:xfrm>
            <a:off x="4797336" y="3367588"/>
            <a:ext cx="6899787" cy="2554022"/>
          </a:xfrm>
          <a:prstGeom prst="rect">
            <a:avLst/>
          </a:prstGeom>
          <a:noFill/>
          <a:ln>
            <a:noFill/>
          </a:ln>
        </p:spPr>
        <p:txBody>
          <a:bodyPr vert="horz" wrap="square" lIns="91440" tIns="45720" rIns="91440" bIns="45720" rtlCol="0" anchor="t"/>
          <a:lstStyle/>
          <a:p>
            <a:pPr algn="r">
              <a:lnSpc>
                <a:spcPct val="130000"/>
              </a:lnSpc>
            </a:pPr>
            <a:r>
              <a:rPr kumimoji="1" lang="en-US" altLang="zh-CN" sz="52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预期效果与价值</a:t>
            </a:r>
            <a:endParaRPr kumimoji="1" lang="zh-CN" altLang="en-US"/>
          </a:p>
        </p:txBody>
      </p:sp>
      <p:sp>
        <p:nvSpPr>
          <p:cNvPr id="5" name="标题 1"/>
          <p:cNvSpPr txBox="1"/>
          <p:nvPr/>
        </p:nvSpPr>
        <p:spPr>
          <a:xfrm flipH="1">
            <a:off x="10344676" y="1110753"/>
            <a:ext cx="823724" cy="125912"/>
          </a:xfrm>
          <a:custGeom>
            <a:avLst/>
            <a:gdLst>
              <a:gd name="connsiteX0" fmla="*/ 760768 w 823724"/>
              <a:gd name="connsiteY0" fmla="*/ 0 h 125912"/>
              <a:gd name="connsiteX1" fmla="*/ 823724 w 823724"/>
              <a:gd name="connsiteY1" fmla="*/ 62956 h 125912"/>
              <a:gd name="connsiteX2" fmla="*/ 760768 w 823724"/>
              <a:gd name="connsiteY2" fmla="*/ 125912 h 125912"/>
              <a:gd name="connsiteX3" fmla="*/ 697812 w 823724"/>
              <a:gd name="connsiteY3" fmla="*/ 62956 h 125912"/>
              <a:gd name="connsiteX4" fmla="*/ 760768 w 823724"/>
              <a:gd name="connsiteY4" fmla="*/ 0 h 125912"/>
              <a:gd name="connsiteX5" fmla="*/ 411862 w 823724"/>
              <a:gd name="connsiteY5" fmla="*/ 0 h 125912"/>
              <a:gd name="connsiteX6" fmla="*/ 474818 w 823724"/>
              <a:gd name="connsiteY6" fmla="*/ 62956 h 125912"/>
              <a:gd name="connsiteX7" fmla="*/ 411862 w 823724"/>
              <a:gd name="connsiteY7" fmla="*/ 125912 h 125912"/>
              <a:gd name="connsiteX8" fmla="*/ 348906 w 823724"/>
              <a:gd name="connsiteY8" fmla="*/ 62956 h 125912"/>
              <a:gd name="connsiteX9" fmla="*/ 411862 w 823724"/>
              <a:gd name="connsiteY9" fmla="*/ 0 h 125912"/>
              <a:gd name="connsiteX10" fmla="*/ 62956 w 823724"/>
              <a:gd name="connsiteY10" fmla="*/ 0 h 125912"/>
              <a:gd name="connsiteX11" fmla="*/ 125912 w 823724"/>
              <a:gd name="connsiteY11" fmla="*/ 62956 h 125912"/>
              <a:gd name="connsiteX12" fmla="*/ 62956 w 823724"/>
              <a:gd name="connsiteY12" fmla="*/ 125912 h 125912"/>
              <a:gd name="connsiteX13" fmla="*/ 0 w 823724"/>
              <a:gd name="connsiteY13" fmla="*/ 62956 h 125912"/>
              <a:gd name="connsiteX14" fmla="*/ 62956 w 823724"/>
              <a:gd name="connsiteY14" fmla="*/ 0 h 125912"/>
            </a:gdLst>
            <a:ahLst/>
            <a:cxnLst/>
            <a:rect l="l" t="t" r="r" b="b"/>
            <a:pathLst>
              <a:path w="823724" h="125912">
                <a:moveTo>
                  <a:pt x="760768" y="0"/>
                </a:moveTo>
                <a:cubicBezTo>
                  <a:pt x="795538" y="0"/>
                  <a:pt x="823724" y="28186"/>
                  <a:pt x="823724" y="62956"/>
                </a:cubicBezTo>
                <a:cubicBezTo>
                  <a:pt x="823724" y="97726"/>
                  <a:pt x="795538" y="125912"/>
                  <a:pt x="760768" y="125912"/>
                </a:cubicBezTo>
                <a:cubicBezTo>
                  <a:pt x="725998" y="125912"/>
                  <a:pt x="697812" y="97726"/>
                  <a:pt x="697812" y="62956"/>
                </a:cubicBezTo>
                <a:cubicBezTo>
                  <a:pt x="697812" y="28186"/>
                  <a:pt x="725998" y="0"/>
                  <a:pt x="760768" y="0"/>
                </a:cubicBezTo>
                <a:close/>
                <a:moveTo>
                  <a:pt x="411862" y="0"/>
                </a:moveTo>
                <a:cubicBezTo>
                  <a:pt x="446632" y="0"/>
                  <a:pt x="474818" y="28186"/>
                  <a:pt x="474818" y="62956"/>
                </a:cubicBezTo>
                <a:cubicBezTo>
                  <a:pt x="474818" y="97726"/>
                  <a:pt x="446632" y="125912"/>
                  <a:pt x="411862" y="125912"/>
                </a:cubicBezTo>
                <a:cubicBezTo>
                  <a:pt x="377092" y="125912"/>
                  <a:pt x="348906" y="97726"/>
                  <a:pt x="348906" y="62956"/>
                </a:cubicBezTo>
                <a:cubicBezTo>
                  <a:pt x="348906" y="28186"/>
                  <a:pt x="377092" y="0"/>
                  <a:pt x="411862" y="0"/>
                </a:cubicBezTo>
                <a:close/>
                <a:moveTo>
                  <a:pt x="62956" y="0"/>
                </a:moveTo>
                <a:cubicBezTo>
                  <a:pt x="97726" y="0"/>
                  <a:pt x="125912" y="28186"/>
                  <a:pt x="125912" y="62956"/>
                </a:cubicBezTo>
                <a:cubicBezTo>
                  <a:pt x="125912" y="97726"/>
                  <a:pt x="97726" y="125912"/>
                  <a:pt x="62956" y="125912"/>
                </a:cubicBezTo>
                <a:cubicBezTo>
                  <a:pt x="28186" y="125912"/>
                  <a:pt x="0" y="97726"/>
                  <a:pt x="0" y="62956"/>
                </a:cubicBezTo>
                <a:cubicBezTo>
                  <a:pt x="0" y="28186"/>
                  <a:pt x="28186" y="0"/>
                  <a:pt x="6295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1">
            <a:off x="5264891" y="2055456"/>
            <a:ext cx="843598" cy="1527089"/>
          </a:xfrm>
          <a:custGeom>
            <a:avLst/>
            <a:gdLst>
              <a:gd name="connsiteX0" fmla="*/ 1 w 843598"/>
              <a:gd name="connsiteY0" fmla="*/ 1527089 h 1527089"/>
              <a:gd name="connsiteX1" fmla="*/ 421800 w 843598"/>
              <a:gd name="connsiteY1" fmla="*/ 881929 h 1527089"/>
              <a:gd name="connsiteX2" fmla="*/ 843598 w 843598"/>
              <a:gd name="connsiteY2" fmla="*/ 1527089 h 1527089"/>
              <a:gd name="connsiteX3" fmla="*/ 0 w 843598"/>
              <a:gd name="connsiteY3" fmla="*/ 645160 h 1527089"/>
              <a:gd name="connsiteX4" fmla="*/ 421799 w 843598"/>
              <a:gd name="connsiteY4" fmla="*/ 0 h 1527089"/>
              <a:gd name="connsiteX5" fmla="*/ 843596 w 843598"/>
              <a:gd name="connsiteY5" fmla="*/ 645160 h 1527089"/>
            </a:gdLst>
            <a:ahLst/>
            <a:cxnLst/>
            <a:rect l="l" t="t" r="r" b="b"/>
            <a:pathLst>
              <a:path w="843598" h="1527089">
                <a:moveTo>
                  <a:pt x="1" y="1527089"/>
                </a:moveTo>
                <a:lnTo>
                  <a:pt x="421800" y="881929"/>
                </a:lnTo>
                <a:lnTo>
                  <a:pt x="843598" y="1527089"/>
                </a:lnTo>
                <a:close/>
                <a:moveTo>
                  <a:pt x="0" y="645160"/>
                </a:moveTo>
                <a:lnTo>
                  <a:pt x="421799" y="0"/>
                </a:lnTo>
                <a:lnTo>
                  <a:pt x="843596" y="645160"/>
                </a:lnTo>
                <a:close/>
              </a:path>
            </a:pathLst>
          </a:custGeom>
          <a:solidFill>
            <a:schemeClr val="bg1">
              <a:lumMod val="85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0" y="0"/>
            <a:ext cx="2408637" cy="2315096"/>
          </a:xfrm>
          <a:custGeom>
            <a:avLst/>
            <a:gdLst>
              <a:gd name="connsiteX0" fmla="*/ 268511 w 2408637"/>
              <a:gd name="connsiteY0" fmla="*/ 0 h 2315096"/>
              <a:gd name="connsiteX1" fmla="*/ 2408637 w 2408637"/>
              <a:gd name="connsiteY1" fmla="*/ 0 h 2315096"/>
              <a:gd name="connsiteX2" fmla="*/ 2408637 w 2408637"/>
              <a:gd name="connsiteY2" fmla="*/ 1976032 h 2315096"/>
              <a:gd name="connsiteX3" fmla="*/ 2404883 w 2408637"/>
              <a:gd name="connsiteY3" fmla="*/ 1979444 h 2315096"/>
              <a:gd name="connsiteX4" fmla="*/ 1469894 w 2408637"/>
              <a:gd name="connsiteY4" fmla="*/ 2315096 h 2315096"/>
              <a:gd name="connsiteX5" fmla="*/ 0 w 2408637"/>
              <a:gd name="connsiteY5" fmla="*/ 845202 h 2315096"/>
              <a:gd name="connsiteX6" fmla="*/ 251035 w 2408637"/>
              <a:gd name="connsiteY6" fmla="*/ 23370 h 2315096"/>
            </a:gdLst>
            <a:ahLst/>
            <a:cxnLst/>
            <a:rect l="l" t="t" r="r" b="b"/>
            <a:pathLst>
              <a:path w="2408637" h="2315096">
                <a:moveTo>
                  <a:pt x="268511" y="0"/>
                </a:moveTo>
                <a:lnTo>
                  <a:pt x="2408637" y="0"/>
                </a:lnTo>
                <a:lnTo>
                  <a:pt x="2408637" y="1976032"/>
                </a:lnTo>
                <a:lnTo>
                  <a:pt x="2404883" y="1979444"/>
                </a:lnTo>
                <a:cubicBezTo>
                  <a:pt x="2150799" y="2189133"/>
                  <a:pt x="1825056" y="2315096"/>
                  <a:pt x="1469894" y="2315096"/>
                </a:cubicBezTo>
                <a:cubicBezTo>
                  <a:pt x="658094" y="2315096"/>
                  <a:pt x="0" y="1657002"/>
                  <a:pt x="0" y="845202"/>
                </a:cubicBezTo>
                <a:cubicBezTo>
                  <a:pt x="0" y="540777"/>
                  <a:pt x="92545" y="257967"/>
                  <a:pt x="251035" y="2337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0" y="4542904"/>
            <a:ext cx="2408637" cy="2315096"/>
          </a:xfrm>
          <a:custGeom>
            <a:avLst/>
            <a:gdLst>
              <a:gd name="connsiteX0" fmla="*/ 1469894 w 2408637"/>
              <a:gd name="connsiteY0" fmla="*/ 0 h 2315096"/>
              <a:gd name="connsiteX1" fmla="*/ 2404883 w 2408637"/>
              <a:gd name="connsiteY1" fmla="*/ 335653 h 2315096"/>
              <a:gd name="connsiteX2" fmla="*/ 2408637 w 2408637"/>
              <a:gd name="connsiteY2" fmla="*/ 339064 h 2315096"/>
              <a:gd name="connsiteX3" fmla="*/ 2408637 w 2408637"/>
              <a:gd name="connsiteY3" fmla="*/ 2315096 h 2315096"/>
              <a:gd name="connsiteX4" fmla="*/ 268511 w 2408637"/>
              <a:gd name="connsiteY4" fmla="*/ 2315096 h 2315096"/>
              <a:gd name="connsiteX5" fmla="*/ 251035 w 2408637"/>
              <a:gd name="connsiteY5" fmla="*/ 2291726 h 2315096"/>
              <a:gd name="connsiteX6" fmla="*/ 0 w 2408637"/>
              <a:gd name="connsiteY6" fmla="*/ 1469894 h 2315096"/>
              <a:gd name="connsiteX7" fmla="*/ 1469894 w 2408637"/>
              <a:gd name="connsiteY7" fmla="*/ 0 h 2315096"/>
            </a:gdLst>
            <a:ahLst/>
            <a:cxnLst/>
            <a:rect l="l" t="t" r="r" b="b"/>
            <a:pathLst>
              <a:path w="2408637" h="2315096">
                <a:moveTo>
                  <a:pt x="1469894" y="0"/>
                </a:moveTo>
                <a:cubicBezTo>
                  <a:pt x="1825056" y="0"/>
                  <a:pt x="2150799" y="125964"/>
                  <a:pt x="2404883" y="335653"/>
                </a:cubicBezTo>
                <a:lnTo>
                  <a:pt x="2408637" y="339064"/>
                </a:lnTo>
                <a:lnTo>
                  <a:pt x="2408637" y="2315096"/>
                </a:lnTo>
                <a:lnTo>
                  <a:pt x="268511" y="2315096"/>
                </a:lnTo>
                <a:lnTo>
                  <a:pt x="251035" y="2291726"/>
                </a:lnTo>
                <a:cubicBezTo>
                  <a:pt x="92545" y="2057129"/>
                  <a:pt x="0" y="1774319"/>
                  <a:pt x="0" y="1469894"/>
                </a:cubicBezTo>
                <a:cubicBezTo>
                  <a:pt x="0" y="658094"/>
                  <a:pt x="658094" y="0"/>
                  <a:pt x="1469894" y="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2135505" y="260350"/>
            <a:ext cx="3764915" cy="3627120"/>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2319020" y="3971925"/>
            <a:ext cx="3630295" cy="3816985"/>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0" y="994769"/>
            <a:ext cx="4201420" cy="4982072"/>
          </a:xfrm>
          <a:custGeom>
            <a:avLst/>
            <a:gdLst>
              <a:gd name="connsiteX0" fmla="*/ 2547841 w 4384482"/>
              <a:gd name="connsiteY0" fmla="*/ 0 h 5095682"/>
              <a:gd name="connsiteX1" fmla="*/ 4349437 w 4384482"/>
              <a:gd name="connsiteY1" fmla="*/ 746245 h 5095682"/>
              <a:gd name="connsiteX2" fmla="*/ 4384482 w 4384482"/>
              <a:gd name="connsiteY2" fmla="*/ 784805 h 5095682"/>
              <a:gd name="connsiteX3" fmla="*/ 4384482 w 4384482"/>
              <a:gd name="connsiteY3" fmla="*/ 4310878 h 5095682"/>
              <a:gd name="connsiteX4" fmla="*/ 4349437 w 4384482"/>
              <a:gd name="connsiteY4" fmla="*/ 4349437 h 5095682"/>
              <a:gd name="connsiteX5" fmla="*/ 2547841 w 4384482"/>
              <a:gd name="connsiteY5" fmla="*/ 5095682 h 5095682"/>
              <a:gd name="connsiteX6" fmla="*/ 0 w 4384482"/>
              <a:gd name="connsiteY6" fmla="*/ 2547841 h 5095682"/>
              <a:gd name="connsiteX7" fmla="*/ 2547841 w 4384482"/>
              <a:gd name="connsiteY7" fmla="*/ 0 h 5095682"/>
            </a:gdLst>
            <a:ahLst/>
            <a:cxnLst/>
            <a:rect l="l" t="t" r="r" b="b"/>
            <a:pathLst>
              <a:path w="4384482" h="5095682">
                <a:moveTo>
                  <a:pt x="2547841" y="0"/>
                </a:moveTo>
                <a:cubicBezTo>
                  <a:pt x="3251408" y="0"/>
                  <a:pt x="3888368" y="285177"/>
                  <a:pt x="4349437" y="746245"/>
                </a:cubicBezTo>
                <a:lnTo>
                  <a:pt x="4384482" y="784805"/>
                </a:lnTo>
                <a:lnTo>
                  <a:pt x="4384482" y="4310878"/>
                </a:lnTo>
                <a:lnTo>
                  <a:pt x="4349437" y="4349437"/>
                </a:lnTo>
                <a:cubicBezTo>
                  <a:pt x="3888368" y="4810506"/>
                  <a:pt x="3251408" y="5095682"/>
                  <a:pt x="2547841" y="5095682"/>
                </a:cubicBezTo>
                <a:cubicBezTo>
                  <a:pt x="1140707" y="5095682"/>
                  <a:pt x="0" y="3954975"/>
                  <a:pt x="0" y="2547841"/>
                </a:cubicBezTo>
                <a:cubicBezTo>
                  <a:pt x="0" y="1140707"/>
                  <a:pt x="1140707" y="0"/>
                  <a:pt x="2547841"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380942"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80942"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flipV="1">
            <a:off x="11284859"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284859"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344022" y="768723"/>
            <a:ext cx="2398415" cy="266065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05</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723484" y="4223126"/>
            <a:ext cx="2792467" cy="1396233"/>
          </a:xfrm>
          <a:custGeom>
            <a:avLst/>
            <a:gdLst>
              <a:gd name="connsiteX0" fmla="*/ 1804604 w 3609208"/>
              <a:gd name="connsiteY0" fmla="*/ 0 h 1804603"/>
              <a:gd name="connsiteX1" fmla="*/ 3609208 w 3609208"/>
              <a:gd name="connsiteY1" fmla="*/ 1804603 h 1804603"/>
              <a:gd name="connsiteX2" fmla="*/ 0 w 3609208"/>
              <a:gd name="connsiteY2" fmla="*/ 1804603 h 1804603"/>
            </a:gdLst>
            <a:ahLst/>
            <a:cxnLst/>
            <a:rect l="l" t="t" r="r" b="b"/>
            <a:pathLst>
              <a:path w="3609208" h="1804603">
                <a:moveTo>
                  <a:pt x="1804604" y="0"/>
                </a:moveTo>
                <a:lnTo>
                  <a:pt x="3609208" y="1804603"/>
                </a:lnTo>
                <a:lnTo>
                  <a:pt x="0" y="1804603"/>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723483" y="2530109"/>
            <a:ext cx="2792468" cy="1120744"/>
          </a:xfrm>
          <a:prstGeom prst="rect">
            <a:avLst/>
          </a:prstGeom>
          <a:noFill/>
          <a:ln>
            <a:noFill/>
          </a:ln>
        </p:spPr>
        <p:txBody>
          <a:bodyPr vert="horz" wrap="square" lIns="0" tIns="0" rIns="0" bIns="0" rtlCol="0" anchor="t"/>
          <a:lstStyle/>
          <a:p>
            <a:pPr indent="457200" algn="l">
              <a:lnSpc>
                <a:spcPct val="150000"/>
              </a:lnSpc>
            </a:pPr>
            <a:r>
              <a:rPr kumimoji="1" lang="en-US" altLang="zh-CN" sz="94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师生无需在多个平台查找信息，通过机器人快速获取所需校务信息，节省时间和精力。如查询图书馆资源时，能快速得知馆藏位置、借阅情况等，提高学习和工作效率。</a:t>
            </a:r>
            <a:endParaRPr kumimoji="1" lang="zh-CN" altLang="en-US"/>
          </a:p>
        </p:txBody>
      </p:sp>
      <p:sp>
        <p:nvSpPr>
          <p:cNvPr id="5" name="标题 1"/>
          <p:cNvSpPr txBox="1"/>
          <p:nvPr>
            <p:custDataLst>
              <p:tags r:id="rId3"/>
            </p:custDataLst>
          </p:nvPr>
        </p:nvSpPr>
        <p:spPr>
          <a:xfrm>
            <a:off x="1168805" y="1759770"/>
            <a:ext cx="1905000" cy="304800"/>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6" name="标题 1"/>
          <p:cNvSpPr txBox="1"/>
          <p:nvPr>
            <p:custDataLst>
              <p:tags r:id="rId4"/>
            </p:custDataLst>
          </p:nvPr>
        </p:nvSpPr>
        <p:spPr>
          <a:xfrm rot="2700000">
            <a:off x="1848301" y="3800742"/>
            <a:ext cx="542833" cy="542833"/>
          </a:xfrm>
          <a:prstGeom prst="rect">
            <a:avLst/>
          </a:prstGeom>
          <a:solidFill>
            <a:schemeClr val="accent1"/>
          </a:solidFill>
          <a:ln w="285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5"/>
            </p:custDataLst>
          </p:nvPr>
        </p:nvSpPr>
        <p:spPr>
          <a:xfrm rot="13500000" flipV="1">
            <a:off x="2049874" y="1446564"/>
            <a:ext cx="139686" cy="139686"/>
          </a:xfrm>
          <a:prstGeom prst="r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6"/>
            </p:custDataLst>
          </p:nvPr>
        </p:nvSpPr>
        <p:spPr>
          <a:xfrm>
            <a:off x="1970104" y="3927372"/>
            <a:ext cx="299226" cy="28957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custDataLst>
              <p:tags r:id="rId7"/>
            </p:custDataLst>
          </p:nvPr>
        </p:nvSpPr>
        <p:spPr>
          <a:xfrm>
            <a:off x="723483" y="2204431"/>
            <a:ext cx="2792468" cy="287814"/>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信息获取便捷性</a:t>
            </a:r>
            <a:endParaRPr kumimoji="1" lang="zh-CN" altLang="en-US"/>
          </a:p>
        </p:txBody>
      </p:sp>
      <p:sp>
        <p:nvSpPr>
          <p:cNvPr id="10" name="标题 1"/>
          <p:cNvSpPr txBox="1"/>
          <p:nvPr>
            <p:custDataLst>
              <p:tags r:id="rId8"/>
            </p:custDataLst>
          </p:nvPr>
        </p:nvSpPr>
        <p:spPr>
          <a:xfrm>
            <a:off x="4693417" y="4223126"/>
            <a:ext cx="2792467" cy="1396233"/>
          </a:xfrm>
          <a:custGeom>
            <a:avLst/>
            <a:gdLst>
              <a:gd name="connsiteX0" fmla="*/ 1804604 w 3609208"/>
              <a:gd name="connsiteY0" fmla="*/ 0 h 1804603"/>
              <a:gd name="connsiteX1" fmla="*/ 3609208 w 3609208"/>
              <a:gd name="connsiteY1" fmla="*/ 1804603 h 1804603"/>
              <a:gd name="connsiteX2" fmla="*/ 0 w 3609208"/>
              <a:gd name="connsiteY2" fmla="*/ 1804603 h 1804603"/>
            </a:gdLst>
            <a:ahLst/>
            <a:cxnLst/>
            <a:rect l="l" t="t" r="r" b="b"/>
            <a:pathLst>
              <a:path w="3609208" h="1804603">
                <a:moveTo>
                  <a:pt x="1804604" y="0"/>
                </a:moveTo>
                <a:lnTo>
                  <a:pt x="3609208" y="1804603"/>
                </a:lnTo>
                <a:lnTo>
                  <a:pt x="0" y="1804603"/>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9"/>
            </p:custDataLst>
          </p:nvPr>
        </p:nvSpPr>
        <p:spPr>
          <a:xfrm>
            <a:off x="4693416" y="2567574"/>
            <a:ext cx="2792468" cy="1120744"/>
          </a:xfrm>
          <a:prstGeom prst="rect">
            <a:avLst/>
          </a:prstGeom>
          <a:noFill/>
          <a:ln>
            <a:noFill/>
          </a:ln>
        </p:spPr>
        <p:txBody>
          <a:bodyPr vert="horz" wrap="square" lIns="0" tIns="0" rIns="0" bIns="0" rtlCol="0" anchor="t"/>
          <a:lstStyle/>
          <a:p>
            <a:pPr indent="457200" algn="l">
              <a:lnSpc>
                <a:spcPct val="150000"/>
              </a:lnSpc>
            </a:pPr>
            <a:r>
              <a:rPr kumimoji="1" lang="en-US" altLang="zh-CN" sz="94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机器人提供的信息直接来源于学校官方系统，经过严格的数据管理，确保信息准确无误，避免因信息错误导致的学习和工作困扰。</a:t>
            </a:r>
            <a:endParaRPr kumimoji="1" lang="zh-CN" altLang="en-US"/>
          </a:p>
        </p:txBody>
      </p:sp>
      <p:sp>
        <p:nvSpPr>
          <p:cNvPr id="12" name="标题 1"/>
          <p:cNvSpPr txBox="1"/>
          <p:nvPr>
            <p:custDataLst>
              <p:tags r:id="rId10"/>
            </p:custDataLst>
          </p:nvPr>
        </p:nvSpPr>
        <p:spPr>
          <a:xfrm>
            <a:off x="5138738" y="1759770"/>
            <a:ext cx="1905000" cy="304800"/>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02</a:t>
            </a:r>
            <a:endParaRPr kumimoji="1" lang="zh-CN" altLang="en-US"/>
          </a:p>
        </p:txBody>
      </p:sp>
      <p:sp>
        <p:nvSpPr>
          <p:cNvPr id="13" name="标题 1"/>
          <p:cNvSpPr txBox="1"/>
          <p:nvPr>
            <p:custDataLst>
              <p:tags r:id="rId11"/>
            </p:custDataLst>
          </p:nvPr>
        </p:nvSpPr>
        <p:spPr>
          <a:xfrm rot="2700000">
            <a:off x="5818234" y="3800742"/>
            <a:ext cx="542833" cy="542833"/>
          </a:xfrm>
          <a:prstGeom prst="rect">
            <a:avLst/>
          </a:prstGeom>
          <a:solidFill>
            <a:schemeClr val="accent1"/>
          </a:solidFill>
          <a:ln w="285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custDataLst>
              <p:tags r:id="rId12"/>
            </p:custDataLst>
          </p:nvPr>
        </p:nvSpPr>
        <p:spPr>
          <a:xfrm rot="13500000" flipV="1">
            <a:off x="6019807" y="1446564"/>
            <a:ext cx="139686" cy="139686"/>
          </a:xfrm>
          <a:prstGeom prst="r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13"/>
            </p:custDataLst>
          </p:nvPr>
        </p:nvSpPr>
        <p:spPr>
          <a:xfrm>
            <a:off x="5940037" y="3922545"/>
            <a:ext cx="299226" cy="29922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custDataLst>
              <p:tags r:id="rId14"/>
            </p:custDataLst>
          </p:nvPr>
        </p:nvSpPr>
        <p:spPr>
          <a:xfrm>
            <a:off x="4693416" y="2204431"/>
            <a:ext cx="2792468" cy="287814"/>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信息准确性</a:t>
            </a:r>
            <a:endParaRPr kumimoji="1" lang="zh-CN" altLang="en-US"/>
          </a:p>
        </p:txBody>
      </p:sp>
      <p:sp>
        <p:nvSpPr>
          <p:cNvPr id="17" name="标题 1"/>
          <p:cNvSpPr txBox="1"/>
          <p:nvPr>
            <p:custDataLst>
              <p:tags r:id="rId15"/>
            </p:custDataLst>
          </p:nvPr>
        </p:nvSpPr>
        <p:spPr>
          <a:xfrm>
            <a:off x="8726433" y="4223126"/>
            <a:ext cx="2792467" cy="1396233"/>
          </a:xfrm>
          <a:custGeom>
            <a:avLst/>
            <a:gdLst>
              <a:gd name="connsiteX0" fmla="*/ 1804604 w 3609208"/>
              <a:gd name="connsiteY0" fmla="*/ 0 h 1804603"/>
              <a:gd name="connsiteX1" fmla="*/ 3609208 w 3609208"/>
              <a:gd name="connsiteY1" fmla="*/ 1804603 h 1804603"/>
              <a:gd name="connsiteX2" fmla="*/ 0 w 3609208"/>
              <a:gd name="connsiteY2" fmla="*/ 1804603 h 1804603"/>
            </a:gdLst>
            <a:ahLst/>
            <a:cxnLst/>
            <a:rect l="l" t="t" r="r" b="b"/>
            <a:pathLst>
              <a:path w="3609208" h="1804603">
                <a:moveTo>
                  <a:pt x="1804604" y="0"/>
                </a:moveTo>
                <a:lnTo>
                  <a:pt x="3609208" y="1804603"/>
                </a:lnTo>
                <a:lnTo>
                  <a:pt x="0" y="1804603"/>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custDataLst>
              <p:tags r:id="rId16"/>
            </p:custDataLst>
          </p:nvPr>
        </p:nvSpPr>
        <p:spPr>
          <a:xfrm>
            <a:off x="8726432" y="2567574"/>
            <a:ext cx="2792468" cy="1120744"/>
          </a:xfrm>
          <a:prstGeom prst="rect">
            <a:avLst/>
          </a:prstGeom>
          <a:noFill/>
          <a:ln>
            <a:noFill/>
          </a:ln>
        </p:spPr>
        <p:txBody>
          <a:bodyPr vert="horz" wrap="square" lIns="0" tIns="0" rIns="0" bIns="0" rtlCol="0" anchor="t"/>
          <a:lstStyle/>
          <a:p>
            <a:pPr indent="457200" algn="l">
              <a:lnSpc>
                <a:spcPct val="150000"/>
              </a:lnSpc>
            </a:pPr>
            <a:r>
              <a:rPr kumimoji="1" lang="en-US" altLang="zh-CN" sz="94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通过优化信息查询和处理流程，减少用户等待时间，提升系统的响应速度，进一步提升校园信息服务的效率。</a:t>
            </a:r>
            <a:endParaRPr kumimoji="1" lang="zh-CN" altLang="en-US"/>
          </a:p>
        </p:txBody>
      </p:sp>
      <p:sp>
        <p:nvSpPr>
          <p:cNvPr id="19" name="标题 1"/>
          <p:cNvSpPr txBox="1"/>
          <p:nvPr>
            <p:custDataLst>
              <p:tags r:id="rId17"/>
            </p:custDataLst>
          </p:nvPr>
        </p:nvSpPr>
        <p:spPr>
          <a:xfrm>
            <a:off x="9171753" y="1759770"/>
            <a:ext cx="1905000" cy="304800"/>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03</a:t>
            </a:r>
            <a:endParaRPr kumimoji="1" lang="zh-CN" altLang="en-US"/>
          </a:p>
        </p:txBody>
      </p:sp>
      <p:sp>
        <p:nvSpPr>
          <p:cNvPr id="20" name="标题 1"/>
          <p:cNvSpPr txBox="1"/>
          <p:nvPr>
            <p:custDataLst>
              <p:tags r:id="rId18"/>
            </p:custDataLst>
          </p:nvPr>
        </p:nvSpPr>
        <p:spPr>
          <a:xfrm rot="2700000">
            <a:off x="9851250" y="3800742"/>
            <a:ext cx="542833" cy="542833"/>
          </a:xfrm>
          <a:prstGeom prst="rect">
            <a:avLst/>
          </a:prstGeom>
          <a:solidFill>
            <a:schemeClr val="accent1"/>
          </a:solidFill>
          <a:ln w="28575"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custDataLst>
              <p:tags r:id="rId19"/>
            </p:custDataLst>
          </p:nvPr>
        </p:nvSpPr>
        <p:spPr>
          <a:xfrm rot="13500000" flipV="1">
            <a:off x="10052824" y="1446564"/>
            <a:ext cx="139686" cy="139686"/>
          </a:xfrm>
          <a:prstGeom prst="r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custDataLst>
              <p:tags r:id="rId20"/>
            </p:custDataLst>
          </p:nvPr>
        </p:nvSpPr>
        <p:spPr>
          <a:xfrm>
            <a:off x="9973053" y="3933756"/>
            <a:ext cx="299226" cy="276805"/>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custDataLst>
              <p:tags r:id="rId21"/>
            </p:custDataLst>
          </p:nvPr>
        </p:nvSpPr>
        <p:spPr>
          <a:xfrm>
            <a:off x="8726432" y="2204431"/>
            <a:ext cx="2792468" cy="287814"/>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效率提升</a:t>
            </a:r>
            <a:endParaRPr kumimoji="1" lang="zh-CN" altLang="en-US"/>
          </a:p>
        </p:txBody>
      </p:sp>
      <p:sp>
        <p:nvSpPr>
          <p:cNvPr id="24"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提升校园信息服务效率</a:t>
            </a:r>
            <a:endParaRPr kumimoji="1" lang="zh-CN" altLang="en-US"/>
          </a:p>
        </p:txBody>
      </p:sp>
      <p:sp>
        <p:nvSpPr>
          <p:cNvPr id="25"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9" grpId="0"/>
      <p:bldP spid="9" grpId="1"/>
      <p:bldP spid="16" grpId="0"/>
      <p:bldP spid="16" grpId="1"/>
      <p:bldP spid="11" grpId="0"/>
      <p:bldP spid="11" grpId="1"/>
      <p:bldP spid="18" grpId="0"/>
      <p:bldP spid="18"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rot="3733223">
            <a:off x="332204" y="2367028"/>
            <a:ext cx="3558280" cy="3133338"/>
          </a:xfrm>
          <a:custGeom>
            <a:avLst/>
            <a:gdLst>
              <a:gd name="connsiteX0" fmla="*/ 31282 w 3148623"/>
              <a:gd name="connsiteY0" fmla="*/ 1373030 h 2772603"/>
              <a:gd name="connsiteX1" fmla="*/ 1020931 w 3148623"/>
              <a:gd name="connsiteY1" fmla="*/ 66601 h 2772603"/>
              <a:gd name="connsiteX2" fmla="*/ 1337211 w 3148623"/>
              <a:gd name="connsiteY2" fmla="*/ 47549 h 2772603"/>
              <a:gd name="connsiteX3" fmla="*/ 3003902 w 3148623"/>
              <a:gd name="connsiteY3" fmla="*/ 925537 h 2772603"/>
              <a:gd name="connsiteX4" fmla="*/ 3117341 w 3148623"/>
              <a:gd name="connsiteY4" fmla="*/ 1291537 h 2772603"/>
              <a:gd name="connsiteX5" fmla="*/ 2564569 w 3148623"/>
              <a:gd name="connsiteY5" fmla="*/ 2340868 h 2772603"/>
              <a:gd name="connsiteX6" fmla="*/ 2564569 w 3148623"/>
              <a:gd name="connsiteY6" fmla="*/ 2566352 h 2772603"/>
              <a:gd name="connsiteX7" fmla="*/ 2516408 w 3148623"/>
              <a:gd name="connsiteY7" fmla="*/ 2614513 h 2772603"/>
              <a:gd name="connsiteX8" fmla="*/ 2420417 w 3148623"/>
              <a:gd name="connsiteY8" fmla="*/ 2614513 h 2772603"/>
              <a:gd name="connsiteX9" fmla="*/ 2413374 w 3148623"/>
              <a:gd name="connsiteY9" fmla="*/ 2627882 h 2772603"/>
              <a:gd name="connsiteX10" fmla="*/ 2047374 w 3148623"/>
              <a:gd name="connsiteY10" fmla="*/ 2741321 h 2772603"/>
              <a:gd name="connsiteX11" fmla="*/ 144720 w 3148623"/>
              <a:gd name="connsiteY11" fmla="*/ 1739030 h 2772603"/>
              <a:gd name="connsiteX12" fmla="*/ 31282 w 3148623"/>
              <a:gd name="connsiteY12" fmla="*/ 1373030 h 2772603"/>
            </a:gdLst>
            <a:ahLst/>
            <a:cxnLst/>
            <a:rect l="l" t="t" r="r" b="b"/>
            <a:pathLst>
              <a:path w="3148623" h="2772603">
                <a:moveTo>
                  <a:pt x="31282" y="1373030"/>
                </a:moveTo>
                <a:lnTo>
                  <a:pt x="1020931" y="66601"/>
                </a:lnTo>
                <a:cubicBezTo>
                  <a:pt x="1089591" y="-14687"/>
                  <a:pt x="1204817" y="-22194"/>
                  <a:pt x="1337211" y="47549"/>
                </a:cubicBezTo>
                <a:lnTo>
                  <a:pt x="3003902" y="925537"/>
                </a:lnTo>
                <a:cubicBezTo>
                  <a:pt x="3136296" y="995280"/>
                  <a:pt x="3187084" y="1159144"/>
                  <a:pt x="3117341" y="1291537"/>
                </a:cubicBezTo>
                <a:lnTo>
                  <a:pt x="2564569" y="2340868"/>
                </a:lnTo>
                <a:lnTo>
                  <a:pt x="2564569" y="2566352"/>
                </a:lnTo>
                <a:cubicBezTo>
                  <a:pt x="2564569" y="2592951"/>
                  <a:pt x="2543007" y="2614513"/>
                  <a:pt x="2516408" y="2614513"/>
                </a:cubicBezTo>
                <a:lnTo>
                  <a:pt x="2420417" y="2614513"/>
                </a:lnTo>
                <a:lnTo>
                  <a:pt x="2413374" y="2627882"/>
                </a:lnTo>
                <a:cubicBezTo>
                  <a:pt x="2343631" y="2760276"/>
                  <a:pt x="2179767" y="2811064"/>
                  <a:pt x="2047374" y="2741321"/>
                </a:cubicBezTo>
                <a:lnTo>
                  <a:pt x="144720" y="1739030"/>
                </a:lnTo>
                <a:cubicBezTo>
                  <a:pt x="12327" y="1669287"/>
                  <a:pt x="-38461" y="1505424"/>
                  <a:pt x="31282" y="1373030"/>
                </a:cubicBezTo>
                <a:close/>
              </a:path>
            </a:pathLst>
          </a:custGeom>
          <a:solidFill>
            <a:schemeClr val="accent1">
              <a:lumMod val="20000"/>
              <a:lumOff val="80000"/>
              <a:alpha val="75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rot="6554278">
            <a:off x="507339" y="2763454"/>
            <a:ext cx="3812770" cy="3120386"/>
          </a:xfrm>
          <a:custGeom>
            <a:avLst/>
            <a:gdLst>
              <a:gd name="connsiteX0" fmla="*/ 0 w 3478647"/>
              <a:gd name="connsiteY0" fmla="*/ 894720 h 2846938"/>
              <a:gd name="connsiteX1" fmla="*/ 2520246 w 3478647"/>
              <a:gd name="connsiteY1" fmla="*/ 15204 h 2846938"/>
              <a:gd name="connsiteX2" fmla="*/ 2865343 w 3478647"/>
              <a:gd name="connsiteY2" fmla="*/ 181749 h 2846938"/>
              <a:gd name="connsiteX3" fmla="*/ 3463443 w 3478647"/>
              <a:gd name="connsiteY3" fmla="*/ 1895602 h 2846938"/>
              <a:gd name="connsiteX4" fmla="*/ 3296899 w 3478647"/>
              <a:gd name="connsiteY4" fmla="*/ 2240699 h 2846938"/>
              <a:gd name="connsiteX5" fmla="*/ 1559725 w 3478647"/>
              <a:gd name="connsiteY5" fmla="*/ 2846938 h 2846938"/>
              <a:gd name="connsiteX6" fmla="*/ 0 w 3478647"/>
              <a:gd name="connsiteY6" fmla="*/ 894720 h 2846938"/>
            </a:gdLst>
            <a:ahLst/>
            <a:cxnLst/>
            <a:rect l="l" t="t" r="r" b="b"/>
            <a:pathLst>
              <a:path w="3478647" h="2846938">
                <a:moveTo>
                  <a:pt x="0" y="894720"/>
                </a:moveTo>
                <a:lnTo>
                  <a:pt x="2520246" y="15204"/>
                </a:lnTo>
                <a:cubicBezTo>
                  <a:pt x="2661532" y="-34102"/>
                  <a:pt x="2816037" y="40463"/>
                  <a:pt x="2865343" y="181749"/>
                </a:cubicBezTo>
                <a:lnTo>
                  <a:pt x="3463443" y="1895602"/>
                </a:lnTo>
                <a:cubicBezTo>
                  <a:pt x="3512749" y="2036887"/>
                  <a:pt x="3438185" y="2191393"/>
                  <a:pt x="3296899" y="2240699"/>
                </a:cubicBezTo>
                <a:lnTo>
                  <a:pt x="1559725" y="2846938"/>
                </a:lnTo>
                <a:lnTo>
                  <a:pt x="0" y="894720"/>
                </a:lnTo>
                <a:close/>
              </a:path>
            </a:pathLst>
          </a:custGeom>
          <a:gradFill>
            <a:gsLst>
              <a:gs pos="1000">
                <a:schemeClr val="accent1">
                  <a:lumMod val="75000"/>
                </a:schemeClr>
              </a:gs>
              <a:gs pos="82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2339524" y="2135555"/>
            <a:ext cx="1139482" cy="840544"/>
          </a:xfrm>
          <a:prstGeom prst="rect">
            <a:avLst/>
          </a:prstGeom>
          <a:noFill/>
          <a:ln>
            <a:noFill/>
          </a:ln>
        </p:spPr>
        <p:txBody>
          <a:bodyPr vert="horz" wrap="square" lIns="91440" tIns="45720" rIns="91440" bIns="45720" rtlCol="0" anchor="ctr"/>
          <a:lstStyle/>
          <a:p>
            <a:pPr algn="ctr">
              <a:lnSpc>
                <a:spcPct val="110000"/>
              </a:lnSpc>
            </a:pPr>
            <a:r>
              <a:rPr kumimoji="1" lang="en-US" altLang="zh-CN" sz="5400">
                <a:ln w="12700">
                  <a:noFill/>
                </a:ln>
                <a:gradFill>
                  <a:gsLst>
                    <a:gs pos="1000">
                      <a:srgbClr val="47564B">
                        <a:alpha val="100000"/>
                      </a:srgbClr>
                    </a:gs>
                    <a:gs pos="82000">
                      <a:srgbClr val="5E7264">
                        <a:alpha val="100000"/>
                      </a:srgbClr>
                    </a:gs>
                  </a:gsLst>
                  <a:lin ang="5400000" scaled="0"/>
                </a:gradFill>
                <a:latin typeface="Source Han Sans CN Bold" panose="020B0800000000000000" charset="-122"/>
                <a:ea typeface="Source Han Sans CN Bold" panose="020B0800000000000000" charset="-122"/>
                <a:cs typeface="Source Han Sans CN Bold" panose="020B0800000000000000" charset="-122"/>
              </a:rPr>
              <a:t>01</a:t>
            </a:r>
            <a:endParaRPr kumimoji="1" lang="zh-CN" altLang="en-US"/>
          </a:p>
        </p:txBody>
      </p:sp>
      <p:sp>
        <p:nvSpPr>
          <p:cNvPr id="6" name="标题 1"/>
          <p:cNvSpPr txBox="1"/>
          <p:nvPr>
            <p:custDataLst>
              <p:tags r:id="rId4"/>
            </p:custDataLst>
          </p:nvPr>
        </p:nvSpPr>
        <p:spPr>
          <a:xfrm rot="3733223">
            <a:off x="483732" y="2309760"/>
            <a:ext cx="3457978" cy="3172718"/>
          </a:xfrm>
          <a:custGeom>
            <a:avLst/>
            <a:gdLst>
              <a:gd name="connsiteX0" fmla="*/ 31282 w 3021888"/>
              <a:gd name="connsiteY0" fmla="*/ 1373030 h 2772603"/>
              <a:gd name="connsiteX1" fmla="*/ 1020931 w 3021888"/>
              <a:gd name="connsiteY1" fmla="*/ 66601 h 2772603"/>
              <a:gd name="connsiteX2" fmla="*/ 1337211 w 3021888"/>
              <a:gd name="connsiteY2" fmla="*/ 47549 h 2772603"/>
              <a:gd name="connsiteX3" fmla="*/ 2862325 w 3021888"/>
              <a:gd name="connsiteY3" fmla="*/ 850956 h 2772603"/>
              <a:gd name="connsiteX4" fmla="*/ 3001497 w 3021888"/>
              <a:gd name="connsiteY4" fmla="*/ 1208980 h 2772603"/>
              <a:gd name="connsiteX5" fmla="*/ 2564569 w 3021888"/>
              <a:gd name="connsiteY5" fmla="*/ 2340868 h 2772603"/>
              <a:gd name="connsiteX6" fmla="*/ 2564569 w 3021888"/>
              <a:gd name="connsiteY6" fmla="*/ 2566352 h 2772603"/>
              <a:gd name="connsiteX7" fmla="*/ 2516408 w 3021888"/>
              <a:gd name="connsiteY7" fmla="*/ 2614513 h 2772603"/>
              <a:gd name="connsiteX8" fmla="*/ 2420417 w 3021888"/>
              <a:gd name="connsiteY8" fmla="*/ 2614513 h 2772603"/>
              <a:gd name="connsiteX9" fmla="*/ 2413374 w 3021888"/>
              <a:gd name="connsiteY9" fmla="*/ 2627882 h 2772603"/>
              <a:gd name="connsiteX10" fmla="*/ 2047374 w 3021888"/>
              <a:gd name="connsiteY10" fmla="*/ 2741321 h 2772603"/>
              <a:gd name="connsiteX11" fmla="*/ 144720 w 3021888"/>
              <a:gd name="connsiteY11" fmla="*/ 1739030 h 2772603"/>
              <a:gd name="connsiteX12" fmla="*/ 31282 w 3021888"/>
              <a:gd name="connsiteY12" fmla="*/ 1373030 h 2772603"/>
            </a:gdLst>
            <a:ahLst/>
            <a:cxnLst/>
            <a:rect l="l" t="t" r="r" b="b"/>
            <a:pathLst>
              <a:path w="3021888" h="2772603">
                <a:moveTo>
                  <a:pt x="31282" y="1373030"/>
                </a:moveTo>
                <a:lnTo>
                  <a:pt x="1020931" y="66601"/>
                </a:lnTo>
                <a:cubicBezTo>
                  <a:pt x="1089591" y="-14687"/>
                  <a:pt x="1204817" y="-22194"/>
                  <a:pt x="1337211" y="47549"/>
                </a:cubicBezTo>
                <a:lnTo>
                  <a:pt x="2862325" y="850956"/>
                </a:lnTo>
                <a:cubicBezTo>
                  <a:pt x="2994719" y="920699"/>
                  <a:pt x="3057245" y="1013233"/>
                  <a:pt x="3001497" y="1208980"/>
                </a:cubicBezTo>
                <a:lnTo>
                  <a:pt x="2564569" y="2340868"/>
                </a:lnTo>
                <a:lnTo>
                  <a:pt x="2564569" y="2566352"/>
                </a:lnTo>
                <a:cubicBezTo>
                  <a:pt x="2564569" y="2592951"/>
                  <a:pt x="2543007" y="2614513"/>
                  <a:pt x="2516408" y="2614513"/>
                </a:cubicBezTo>
                <a:lnTo>
                  <a:pt x="2420417" y="2614513"/>
                </a:lnTo>
                <a:lnTo>
                  <a:pt x="2413374" y="2627882"/>
                </a:lnTo>
                <a:cubicBezTo>
                  <a:pt x="2343631" y="2760276"/>
                  <a:pt x="2179767" y="2811064"/>
                  <a:pt x="2047374" y="2741321"/>
                </a:cubicBezTo>
                <a:lnTo>
                  <a:pt x="144720" y="1739030"/>
                </a:lnTo>
                <a:cubicBezTo>
                  <a:pt x="12327" y="1669287"/>
                  <a:pt x="-38461" y="1505424"/>
                  <a:pt x="31282" y="1373030"/>
                </a:cubicBezTo>
                <a:close/>
              </a:path>
            </a:pathLst>
          </a:custGeom>
          <a:solidFill>
            <a:schemeClr val="bg1"/>
          </a:solidFill>
          <a:ln w="12700" cap="sq">
            <a:noFill/>
            <a:miter/>
          </a:ln>
          <a:effectLst>
            <a:outerShdw blurRad="177800" dist="38100" dir="5400000" algn="t" rotWithShape="0">
              <a:schemeClr val="accent1">
                <a:lumMod val="50000"/>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5"/>
            </p:custDataLst>
          </p:nvPr>
        </p:nvSpPr>
        <p:spPr>
          <a:xfrm>
            <a:off x="2974363" y="5417320"/>
            <a:ext cx="347596" cy="347594"/>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lumMod val="60000"/>
              <a:lumOff val="40000"/>
            </a:schemeClr>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8" name="标题 1"/>
          <p:cNvSpPr txBox="1"/>
          <p:nvPr>
            <p:custDataLst>
              <p:tags r:id="rId6"/>
            </p:custDataLst>
          </p:nvPr>
        </p:nvSpPr>
        <p:spPr>
          <a:xfrm>
            <a:off x="1201474" y="3029672"/>
            <a:ext cx="2166215" cy="499106"/>
          </a:xfrm>
          <a:prstGeom prst="rect">
            <a:avLst/>
          </a:prstGeom>
          <a:noFill/>
          <a:ln>
            <a:noFill/>
          </a:ln>
        </p:spPr>
        <p:txBody>
          <a:bodyPr vert="horz" wrap="square" lIns="91440" tIns="45720" rIns="91440" bIns="45720" rtlCol="0" anchor="b"/>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社交互动增强</a:t>
            </a:r>
            <a:endParaRPr kumimoji="1" lang="zh-CN" altLang="en-US"/>
          </a:p>
        </p:txBody>
      </p:sp>
      <p:sp>
        <p:nvSpPr>
          <p:cNvPr id="9" name="标题 1"/>
          <p:cNvSpPr txBox="1"/>
          <p:nvPr>
            <p:custDataLst>
              <p:tags r:id="rId7"/>
            </p:custDataLst>
          </p:nvPr>
        </p:nvSpPr>
        <p:spPr>
          <a:xfrm>
            <a:off x="1193950" y="3506730"/>
            <a:ext cx="2180908" cy="1630492"/>
          </a:xfrm>
          <a:prstGeom prst="rect">
            <a:avLst/>
          </a:prstGeom>
          <a:noFill/>
          <a:ln>
            <a:noFill/>
          </a:ln>
        </p:spPr>
        <p:txBody>
          <a:bodyPr vert="horz" wrap="square" lIns="91440" tIns="45720" rIns="91440" bIns="45720" rtlCol="0" anchor="t"/>
          <a:lstStyle/>
          <a:p>
            <a:pPr indent="457200" algn="l">
              <a:lnSpc>
                <a:spcPct val="150000"/>
              </a:lnSpc>
            </a:pPr>
            <a:r>
              <a:rPr kumimoji="1" lang="en-US" altLang="zh-CN" sz="91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热门版块为师生提供交流平台，促进校园社交互动。“聊天吐槽”版块增进师生间的情感交流，“招聘求职”版块帮助学生获取实践机会，“闲置”版块实现资源共享，营造良好的校园氛围。</a:t>
            </a:r>
            <a:endParaRPr kumimoji="1" lang="en-US" altLang="zh-CN" sz="91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endParaRPr kumimoji="1" lang="zh-CN" altLang="en-US"/>
          </a:p>
        </p:txBody>
      </p:sp>
      <p:sp>
        <p:nvSpPr>
          <p:cNvPr id="10" name="标题 1"/>
          <p:cNvSpPr txBox="1"/>
          <p:nvPr>
            <p:custDataLst>
              <p:tags r:id="rId8"/>
            </p:custDataLst>
          </p:nvPr>
        </p:nvSpPr>
        <p:spPr>
          <a:xfrm>
            <a:off x="1296440" y="2883032"/>
            <a:ext cx="568618" cy="107130"/>
          </a:xfrm>
          <a:prstGeom prst="rect">
            <a:avLst/>
          </a:prstGeom>
          <a:gradFill>
            <a:gsLst>
              <a:gs pos="1000">
                <a:schemeClr val="accent1">
                  <a:lumMod val="75000"/>
                </a:schemeClr>
              </a:gs>
              <a:gs pos="82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9"/>
            </p:custDataLst>
          </p:nvPr>
        </p:nvSpPr>
        <p:spPr>
          <a:xfrm rot="3733223">
            <a:off x="4095697" y="2367028"/>
            <a:ext cx="3558280" cy="3133338"/>
          </a:xfrm>
          <a:custGeom>
            <a:avLst/>
            <a:gdLst>
              <a:gd name="connsiteX0" fmla="*/ 31282 w 3148623"/>
              <a:gd name="connsiteY0" fmla="*/ 1373030 h 2772603"/>
              <a:gd name="connsiteX1" fmla="*/ 1020931 w 3148623"/>
              <a:gd name="connsiteY1" fmla="*/ 66601 h 2772603"/>
              <a:gd name="connsiteX2" fmla="*/ 1337211 w 3148623"/>
              <a:gd name="connsiteY2" fmla="*/ 47549 h 2772603"/>
              <a:gd name="connsiteX3" fmla="*/ 3003902 w 3148623"/>
              <a:gd name="connsiteY3" fmla="*/ 925537 h 2772603"/>
              <a:gd name="connsiteX4" fmla="*/ 3117341 w 3148623"/>
              <a:gd name="connsiteY4" fmla="*/ 1291537 h 2772603"/>
              <a:gd name="connsiteX5" fmla="*/ 2564569 w 3148623"/>
              <a:gd name="connsiteY5" fmla="*/ 2340868 h 2772603"/>
              <a:gd name="connsiteX6" fmla="*/ 2564569 w 3148623"/>
              <a:gd name="connsiteY6" fmla="*/ 2566352 h 2772603"/>
              <a:gd name="connsiteX7" fmla="*/ 2516408 w 3148623"/>
              <a:gd name="connsiteY7" fmla="*/ 2614513 h 2772603"/>
              <a:gd name="connsiteX8" fmla="*/ 2420417 w 3148623"/>
              <a:gd name="connsiteY8" fmla="*/ 2614513 h 2772603"/>
              <a:gd name="connsiteX9" fmla="*/ 2413374 w 3148623"/>
              <a:gd name="connsiteY9" fmla="*/ 2627882 h 2772603"/>
              <a:gd name="connsiteX10" fmla="*/ 2047374 w 3148623"/>
              <a:gd name="connsiteY10" fmla="*/ 2741321 h 2772603"/>
              <a:gd name="connsiteX11" fmla="*/ 144720 w 3148623"/>
              <a:gd name="connsiteY11" fmla="*/ 1739030 h 2772603"/>
              <a:gd name="connsiteX12" fmla="*/ 31282 w 3148623"/>
              <a:gd name="connsiteY12" fmla="*/ 1373030 h 2772603"/>
            </a:gdLst>
            <a:ahLst/>
            <a:cxnLst/>
            <a:rect l="l" t="t" r="r" b="b"/>
            <a:pathLst>
              <a:path w="3148623" h="2772603">
                <a:moveTo>
                  <a:pt x="31282" y="1373030"/>
                </a:moveTo>
                <a:lnTo>
                  <a:pt x="1020931" y="66601"/>
                </a:lnTo>
                <a:cubicBezTo>
                  <a:pt x="1089591" y="-14687"/>
                  <a:pt x="1204817" y="-22194"/>
                  <a:pt x="1337211" y="47549"/>
                </a:cubicBezTo>
                <a:lnTo>
                  <a:pt x="3003902" y="925537"/>
                </a:lnTo>
                <a:cubicBezTo>
                  <a:pt x="3136296" y="995280"/>
                  <a:pt x="3187084" y="1159144"/>
                  <a:pt x="3117341" y="1291537"/>
                </a:cubicBezTo>
                <a:lnTo>
                  <a:pt x="2564569" y="2340868"/>
                </a:lnTo>
                <a:lnTo>
                  <a:pt x="2564569" y="2566352"/>
                </a:lnTo>
                <a:cubicBezTo>
                  <a:pt x="2564569" y="2592951"/>
                  <a:pt x="2543007" y="2614513"/>
                  <a:pt x="2516408" y="2614513"/>
                </a:cubicBezTo>
                <a:lnTo>
                  <a:pt x="2420417" y="2614513"/>
                </a:lnTo>
                <a:lnTo>
                  <a:pt x="2413374" y="2627882"/>
                </a:lnTo>
                <a:cubicBezTo>
                  <a:pt x="2343631" y="2760276"/>
                  <a:pt x="2179767" y="2811064"/>
                  <a:pt x="2047374" y="2741321"/>
                </a:cubicBezTo>
                <a:lnTo>
                  <a:pt x="144720" y="1739030"/>
                </a:lnTo>
                <a:cubicBezTo>
                  <a:pt x="12327" y="1669287"/>
                  <a:pt x="-38461" y="1505424"/>
                  <a:pt x="31282" y="1373030"/>
                </a:cubicBezTo>
                <a:close/>
              </a:path>
            </a:pathLst>
          </a:custGeom>
          <a:solidFill>
            <a:schemeClr val="accent1">
              <a:lumMod val="20000"/>
              <a:lumOff val="80000"/>
              <a:alpha val="75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10"/>
            </p:custDataLst>
          </p:nvPr>
        </p:nvSpPr>
        <p:spPr>
          <a:xfrm rot="6554278">
            <a:off x="4270832" y="2763454"/>
            <a:ext cx="3812770" cy="3120386"/>
          </a:xfrm>
          <a:custGeom>
            <a:avLst/>
            <a:gdLst>
              <a:gd name="connsiteX0" fmla="*/ 0 w 3478647"/>
              <a:gd name="connsiteY0" fmla="*/ 894720 h 2846938"/>
              <a:gd name="connsiteX1" fmla="*/ 2520246 w 3478647"/>
              <a:gd name="connsiteY1" fmla="*/ 15204 h 2846938"/>
              <a:gd name="connsiteX2" fmla="*/ 2865343 w 3478647"/>
              <a:gd name="connsiteY2" fmla="*/ 181749 h 2846938"/>
              <a:gd name="connsiteX3" fmla="*/ 3463443 w 3478647"/>
              <a:gd name="connsiteY3" fmla="*/ 1895602 h 2846938"/>
              <a:gd name="connsiteX4" fmla="*/ 3296899 w 3478647"/>
              <a:gd name="connsiteY4" fmla="*/ 2240699 h 2846938"/>
              <a:gd name="connsiteX5" fmla="*/ 1559725 w 3478647"/>
              <a:gd name="connsiteY5" fmla="*/ 2846938 h 2846938"/>
              <a:gd name="connsiteX6" fmla="*/ 0 w 3478647"/>
              <a:gd name="connsiteY6" fmla="*/ 894720 h 2846938"/>
            </a:gdLst>
            <a:ahLst/>
            <a:cxnLst/>
            <a:rect l="l" t="t" r="r" b="b"/>
            <a:pathLst>
              <a:path w="3478647" h="2846938">
                <a:moveTo>
                  <a:pt x="0" y="894720"/>
                </a:moveTo>
                <a:lnTo>
                  <a:pt x="2520246" y="15204"/>
                </a:lnTo>
                <a:cubicBezTo>
                  <a:pt x="2661532" y="-34102"/>
                  <a:pt x="2816037" y="40463"/>
                  <a:pt x="2865343" y="181749"/>
                </a:cubicBezTo>
                <a:lnTo>
                  <a:pt x="3463443" y="1895602"/>
                </a:lnTo>
                <a:cubicBezTo>
                  <a:pt x="3512749" y="2036887"/>
                  <a:pt x="3438185" y="2191393"/>
                  <a:pt x="3296899" y="2240699"/>
                </a:cubicBezTo>
                <a:lnTo>
                  <a:pt x="1559725" y="2846938"/>
                </a:lnTo>
                <a:lnTo>
                  <a:pt x="0" y="894720"/>
                </a:lnTo>
                <a:close/>
              </a:path>
            </a:pathLst>
          </a:custGeom>
          <a:gradFill>
            <a:gsLst>
              <a:gs pos="1000">
                <a:schemeClr val="accent1">
                  <a:lumMod val="75000"/>
                </a:schemeClr>
              </a:gs>
              <a:gs pos="82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11"/>
            </p:custDataLst>
          </p:nvPr>
        </p:nvSpPr>
        <p:spPr>
          <a:xfrm>
            <a:off x="6103017" y="2135555"/>
            <a:ext cx="1139482" cy="840544"/>
          </a:xfrm>
          <a:prstGeom prst="rect">
            <a:avLst/>
          </a:prstGeom>
          <a:noFill/>
          <a:ln>
            <a:noFill/>
          </a:ln>
        </p:spPr>
        <p:txBody>
          <a:bodyPr vert="horz" wrap="square" lIns="91440" tIns="45720" rIns="91440" bIns="45720" rtlCol="0" anchor="ctr"/>
          <a:lstStyle/>
          <a:p>
            <a:pPr algn="ctr">
              <a:lnSpc>
                <a:spcPct val="110000"/>
              </a:lnSpc>
            </a:pPr>
            <a:r>
              <a:rPr kumimoji="1" lang="en-US" altLang="zh-CN" sz="5400">
                <a:ln w="12700">
                  <a:noFill/>
                </a:ln>
                <a:gradFill>
                  <a:gsLst>
                    <a:gs pos="1000">
                      <a:srgbClr val="47564B">
                        <a:alpha val="100000"/>
                      </a:srgbClr>
                    </a:gs>
                    <a:gs pos="82000">
                      <a:srgbClr val="5E7264">
                        <a:alpha val="100000"/>
                      </a:srgbClr>
                    </a:gs>
                  </a:gsLst>
                  <a:lin ang="5400000" scaled="0"/>
                </a:gradFill>
                <a:latin typeface="Source Han Sans CN Bold" panose="020B0800000000000000" charset="-122"/>
                <a:ea typeface="Source Han Sans CN Bold" panose="020B0800000000000000" charset="-122"/>
                <a:cs typeface="Source Han Sans CN Bold" panose="020B0800000000000000" charset="-122"/>
              </a:rPr>
              <a:t>02</a:t>
            </a:r>
            <a:endParaRPr kumimoji="1" lang="zh-CN" altLang="en-US"/>
          </a:p>
        </p:txBody>
      </p:sp>
      <p:sp>
        <p:nvSpPr>
          <p:cNvPr id="14" name="标题 1"/>
          <p:cNvSpPr txBox="1"/>
          <p:nvPr>
            <p:custDataLst>
              <p:tags r:id="rId12"/>
            </p:custDataLst>
          </p:nvPr>
        </p:nvSpPr>
        <p:spPr>
          <a:xfrm rot="3733223">
            <a:off x="4247225" y="2309760"/>
            <a:ext cx="3457978" cy="3172718"/>
          </a:xfrm>
          <a:custGeom>
            <a:avLst/>
            <a:gdLst>
              <a:gd name="connsiteX0" fmla="*/ 31282 w 3021888"/>
              <a:gd name="connsiteY0" fmla="*/ 1373030 h 2772603"/>
              <a:gd name="connsiteX1" fmla="*/ 1020931 w 3021888"/>
              <a:gd name="connsiteY1" fmla="*/ 66601 h 2772603"/>
              <a:gd name="connsiteX2" fmla="*/ 1337211 w 3021888"/>
              <a:gd name="connsiteY2" fmla="*/ 47549 h 2772603"/>
              <a:gd name="connsiteX3" fmla="*/ 2862325 w 3021888"/>
              <a:gd name="connsiteY3" fmla="*/ 850956 h 2772603"/>
              <a:gd name="connsiteX4" fmla="*/ 3001497 w 3021888"/>
              <a:gd name="connsiteY4" fmla="*/ 1208980 h 2772603"/>
              <a:gd name="connsiteX5" fmla="*/ 2564569 w 3021888"/>
              <a:gd name="connsiteY5" fmla="*/ 2340868 h 2772603"/>
              <a:gd name="connsiteX6" fmla="*/ 2564569 w 3021888"/>
              <a:gd name="connsiteY6" fmla="*/ 2566352 h 2772603"/>
              <a:gd name="connsiteX7" fmla="*/ 2516408 w 3021888"/>
              <a:gd name="connsiteY7" fmla="*/ 2614513 h 2772603"/>
              <a:gd name="connsiteX8" fmla="*/ 2420417 w 3021888"/>
              <a:gd name="connsiteY8" fmla="*/ 2614513 h 2772603"/>
              <a:gd name="connsiteX9" fmla="*/ 2413374 w 3021888"/>
              <a:gd name="connsiteY9" fmla="*/ 2627882 h 2772603"/>
              <a:gd name="connsiteX10" fmla="*/ 2047374 w 3021888"/>
              <a:gd name="connsiteY10" fmla="*/ 2741321 h 2772603"/>
              <a:gd name="connsiteX11" fmla="*/ 144720 w 3021888"/>
              <a:gd name="connsiteY11" fmla="*/ 1739030 h 2772603"/>
              <a:gd name="connsiteX12" fmla="*/ 31282 w 3021888"/>
              <a:gd name="connsiteY12" fmla="*/ 1373030 h 2772603"/>
            </a:gdLst>
            <a:ahLst/>
            <a:cxnLst/>
            <a:rect l="l" t="t" r="r" b="b"/>
            <a:pathLst>
              <a:path w="3021888" h="2772603">
                <a:moveTo>
                  <a:pt x="31282" y="1373030"/>
                </a:moveTo>
                <a:lnTo>
                  <a:pt x="1020931" y="66601"/>
                </a:lnTo>
                <a:cubicBezTo>
                  <a:pt x="1089591" y="-14687"/>
                  <a:pt x="1204817" y="-22194"/>
                  <a:pt x="1337211" y="47549"/>
                </a:cubicBezTo>
                <a:lnTo>
                  <a:pt x="2862325" y="850956"/>
                </a:lnTo>
                <a:cubicBezTo>
                  <a:pt x="2994719" y="920699"/>
                  <a:pt x="3057245" y="1013233"/>
                  <a:pt x="3001497" y="1208980"/>
                </a:cubicBezTo>
                <a:lnTo>
                  <a:pt x="2564569" y="2340868"/>
                </a:lnTo>
                <a:lnTo>
                  <a:pt x="2564569" y="2566352"/>
                </a:lnTo>
                <a:cubicBezTo>
                  <a:pt x="2564569" y="2592951"/>
                  <a:pt x="2543007" y="2614513"/>
                  <a:pt x="2516408" y="2614513"/>
                </a:cubicBezTo>
                <a:lnTo>
                  <a:pt x="2420417" y="2614513"/>
                </a:lnTo>
                <a:lnTo>
                  <a:pt x="2413374" y="2627882"/>
                </a:lnTo>
                <a:cubicBezTo>
                  <a:pt x="2343631" y="2760276"/>
                  <a:pt x="2179767" y="2811064"/>
                  <a:pt x="2047374" y="2741321"/>
                </a:cubicBezTo>
                <a:lnTo>
                  <a:pt x="144720" y="1739030"/>
                </a:lnTo>
                <a:cubicBezTo>
                  <a:pt x="12327" y="1669287"/>
                  <a:pt x="-38461" y="1505424"/>
                  <a:pt x="31282" y="1373030"/>
                </a:cubicBezTo>
                <a:close/>
              </a:path>
            </a:pathLst>
          </a:custGeom>
          <a:solidFill>
            <a:schemeClr val="bg1"/>
          </a:solidFill>
          <a:ln w="12700" cap="sq">
            <a:noFill/>
            <a:miter/>
          </a:ln>
          <a:effectLst>
            <a:outerShdw blurRad="177800" dist="38100" dir="5400000" algn="t" rotWithShape="0">
              <a:schemeClr val="accent1">
                <a:lumMod val="50000"/>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13"/>
            </p:custDataLst>
          </p:nvPr>
        </p:nvSpPr>
        <p:spPr>
          <a:xfrm>
            <a:off x="4964967" y="3029672"/>
            <a:ext cx="2166215" cy="499106"/>
          </a:xfrm>
          <a:prstGeom prst="rect">
            <a:avLst/>
          </a:prstGeom>
          <a:noFill/>
          <a:ln>
            <a:noFill/>
          </a:ln>
        </p:spPr>
        <p:txBody>
          <a:bodyPr vert="horz" wrap="square" lIns="91440" tIns="45720" rIns="91440" bIns="45720" rtlCol="0" anchor="b"/>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校园信息化建设推动</a:t>
            </a:r>
            <a:endParaRPr kumimoji="1" lang="zh-CN" altLang="en-US"/>
          </a:p>
        </p:txBody>
      </p:sp>
      <p:sp>
        <p:nvSpPr>
          <p:cNvPr id="16" name="标题 1"/>
          <p:cNvSpPr txBox="1"/>
          <p:nvPr>
            <p:custDataLst>
              <p:tags r:id="rId14"/>
            </p:custDataLst>
          </p:nvPr>
        </p:nvSpPr>
        <p:spPr>
          <a:xfrm>
            <a:off x="4957444" y="3506730"/>
            <a:ext cx="2180908" cy="1630492"/>
          </a:xfrm>
          <a:prstGeom prst="rect">
            <a:avLst/>
          </a:prstGeom>
          <a:noFill/>
          <a:ln>
            <a:noFill/>
          </a:ln>
        </p:spPr>
        <p:txBody>
          <a:bodyPr vert="horz" wrap="square" lIns="91440" tIns="45720" rIns="91440" bIns="45720" rtlCol="0" anchor="t"/>
          <a:lstStyle/>
          <a:p>
            <a:pPr indent="457200" algn="l">
              <a:lnSpc>
                <a:spcPct val="150000"/>
              </a:lnSpc>
            </a:pPr>
            <a:r>
              <a:rPr kumimoji="1" lang="en-US" altLang="zh-CN" sz="103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AI校务问答机器人是校园信息化建设的重要成果，提升校园智能化水平，为后续智慧校园建设奠定基础，吸引更多优秀人才，提升学校竞争力。</a:t>
            </a:r>
            <a:endParaRPr kumimoji="1" lang="zh-CN" altLang="en-US"/>
          </a:p>
        </p:txBody>
      </p:sp>
      <p:sp>
        <p:nvSpPr>
          <p:cNvPr id="17" name="标题 1"/>
          <p:cNvSpPr txBox="1"/>
          <p:nvPr>
            <p:custDataLst>
              <p:tags r:id="rId15"/>
            </p:custDataLst>
          </p:nvPr>
        </p:nvSpPr>
        <p:spPr>
          <a:xfrm>
            <a:off x="5059933" y="2883032"/>
            <a:ext cx="568618" cy="107130"/>
          </a:xfrm>
          <a:prstGeom prst="rect">
            <a:avLst/>
          </a:prstGeom>
          <a:gradFill>
            <a:gsLst>
              <a:gs pos="1000">
                <a:schemeClr val="accent1">
                  <a:lumMod val="75000"/>
                </a:schemeClr>
              </a:gs>
              <a:gs pos="82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custDataLst>
              <p:tags r:id="rId16"/>
            </p:custDataLst>
          </p:nvPr>
        </p:nvSpPr>
        <p:spPr>
          <a:xfrm rot="3733223">
            <a:off x="7848032" y="2367028"/>
            <a:ext cx="3558280" cy="3133338"/>
          </a:xfrm>
          <a:custGeom>
            <a:avLst/>
            <a:gdLst>
              <a:gd name="connsiteX0" fmla="*/ 31282 w 3148623"/>
              <a:gd name="connsiteY0" fmla="*/ 1373030 h 2772603"/>
              <a:gd name="connsiteX1" fmla="*/ 1020931 w 3148623"/>
              <a:gd name="connsiteY1" fmla="*/ 66601 h 2772603"/>
              <a:gd name="connsiteX2" fmla="*/ 1337211 w 3148623"/>
              <a:gd name="connsiteY2" fmla="*/ 47549 h 2772603"/>
              <a:gd name="connsiteX3" fmla="*/ 3003902 w 3148623"/>
              <a:gd name="connsiteY3" fmla="*/ 925537 h 2772603"/>
              <a:gd name="connsiteX4" fmla="*/ 3117341 w 3148623"/>
              <a:gd name="connsiteY4" fmla="*/ 1291537 h 2772603"/>
              <a:gd name="connsiteX5" fmla="*/ 2564569 w 3148623"/>
              <a:gd name="connsiteY5" fmla="*/ 2340868 h 2772603"/>
              <a:gd name="connsiteX6" fmla="*/ 2564569 w 3148623"/>
              <a:gd name="connsiteY6" fmla="*/ 2566352 h 2772603"/>
              <a:gd name="connsiteX7" fmla="*/ 2516408 w 3148623"/>
              <a:gd name="connsiteY7" fmla="*/ 2614513 h 2772603"/>
              <a:gd name="connsiteX8" fmla="*/ 2420417 w 3148623"/>
              <a:gd name="connsiteY8" fmla="*/ 2614513 h 2772603"/>
              <a:gd name="connsiteX9" fmla="*/ 2413374 w 3148623"/>
              <a:gd name="connsiteY9" fmla="*/ 2627882 h 2772603"/>
              <a:gd name="connsiteX10" fmla="*/ 2047374 w 3148623"/>
              <a:gd name="connsiteY10" fmla="*/ 2741321 h 2772603"/>
              <a:gd name="connsiteX11" fmla="*/ 144720 w 3148623"/>
              <a:gd name="connsiteY11" fmla="*/ 1739030 h 2772603"/>
              <a:gd name="connsiteX12" fmla="*/ 31282 w 3148623"/>
              <a:gd name="connsiteY12" fmla="*/ 1373030 h 2772603"/>
            </a:gdLst>
            <a:ahLst/>
            <a:cxnLst/>
            <a:rect l="l" t="t" r="r" b="b"/>
            <a:pathLst>
              <a:path w="3148623" h="2772603">
                <a:moveTo>
                  <a:pt x="31282" y="1373030"/>
                </a:moveTo>
                <a:lnTo>
                  <a:pt x="1020931" y="66601"/>
                </a:lnTo>
                <a:cubicBezTo>
                  <a:pt x="1089591" y="-14687"/>
                  <a:pt x="1204817" y="-22194"/>
                  <a:pt x="1337211" y="47549"/>
                </a:cubicBezTo>
                <a:lnTo>
                  <a:pt x="3003902" y="925537"/>
                </a:lnTo>
                <a:cubicBezTo>
                  <a:pt x="3136296" y="995280"/>
                  <a:pt x="3187084" y="1159144"/>
                  <a:pt x="3117341" y="1291537"/>
                </a:cubicBezTo>
                <a:lnTo>
                  <a:pt x="2564569" y="2340868"/>
                </a:lnTo>
                <a:lnTo>
                  <a:pt x="2564569" y="2566352"/>
                </a:lnTo>
                <a:cubicBezTo>
                  <a:pt x="2564569" y="2592951"/>
                  <a:pt x="2543007" y="2614513"/>
                  <a:pt x="2516408" y="2614513"/>
                </a:cubicBezTo>
                <a:lnTo>
                  <a:pt x="2420417" y="2614513"/>
                </a:lnTo>
                <a:lnTo>
                  <a:pt x="2413374" y="2627882"/>
                </a:lnTo>
                <a:cubicBezTo>
                  <a:pt x="2343631" y="2760276"/>
                  <a:pt x="2179767" y="2811064"/>
                  <a:pt x="2047374" y="2741321"/>
                </a:cubicBezTo>
                <a:lnTo>
                  <a:pt x="144720" y="1739030"/>
                </a:lnTo>
                <a:cubicBezTo>
                  <a:pt x="12327" y="1669287"/>
                  <a:pt x="-38461" y="1505424"/>
                  <a:pt x="31282" y="1373030"/>
                </a:cubicBezTo>
                <a:close/>
              </a:path>
            </a:pathLst>
          </a:custGeom>
          <a:solidFill>
            <a:schemeClr val="accent1">
              <a:lumMod val="20000"/>
              <a:lumOff val="80000"/>
              <a:alpha val="75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custDataLst>
              <p:tags r:id="rId17"/>
            </p:custDataLst>
          </p:nvPr>
        </p:nvSpPr>
        <p:spPr>
          <a:xfrm rot="6554278">
            <a:off x="8023167" y="2763454"/>
            <a:ext cx="3812770" cy="3120386"/>
          </a:xfrm>
          <a:custGeom>
            <a:avLst/>
            <a:gdLst>
              <a:gd name="connsiteX0" fmla="*/ 0 w 3478647"/>
              <a:gd name="connsiteY0" fmla="*/ 894720 h 2846938"/>
              <a:gd name="connsiteX1" fmla="*/ 2520246 w 3478647"/>
              <a:gd name="connsiteY1" fmla="*/ 15204 h 2846938"/>
              <a:gd name="connsiteX2" fmla="*/ 2865343 w 3478647"/>
              <a:gd name="connsiteY2" fmla="*/ 181749 h 2846938"/>
              <a:gd name="connsiteX3" fmla="*/ 3463443 w 3478647"/>
              <a:gd name="connsiteY3" fmla="*/ 1895602 h 2846938"/>
              <a:gd name="connsiteX4" fmla="*/ 3296899 w 3478647"/>
              <a:gd name="connsiteY4" fmla="*/ 2240699 h 2846938"/>
              <a:gd name="connsiteX5" fmla="*/ 1559725 w 3478647"/>
              <a:gd name="connsiteY5" fmla="*/ 2846938 h 2846938"/>
              <a:gd name="connsiteX6" fmla="*/ 0 w 3478647"/>
              <a:gd name="connsiteY6" fmla="*/ 894720 h 2846938"/>
            </a:gdLst>
            <a:ahLst/>
            <a:cxnLst/>
            <a:rect l="l" t="t" r="r" b="b"/>
            <a:pathLst>
              <a:path w="3478647" h="2846938">
                <a:moveTo>
                  <a:pt x="0" y="894720"/>
                </a:moveTo>
                <a:lnTo>
                  <a:pt x="2520246" y="15204"/>
                </a:lnTo>
                <a:cubicBezTo>
                  <a:pt x="2661532" y="-34102"/>
                  <a:pt x="2816037" y="40463"/>
                  <a:pt x="2865343" y="181749"/>
                </a:cubicBezTo>
                <a:lnTo>
                  <a:pt x="3463443" y="1895602"/>
                </a:lnTo>
                <a:cubicBezTo>
                  <a:pt x="3512749" y="2036887"/>
                  <a:pt x="3438185" y="2191393"/>
                  <a:pt x="3296899" y="2240699"/>
                </a:cubicBezTo>
                <a:lnTo>
                  <a:pt x="1559725" y="2846938"/>
                </a:lnTo>
                <a:lnTo>
                  <a:pt x="0" y="894720"/>
                </a:lnTo>
                <a:close/>
              </a:path>
            </a:pathLst>
          </a:custGeom>
          <a:gradFill>
            <a:gsLst>
              <a:gs pos="1000">
                <a:schemeClr val="accent1">
                  <a:lumMod val="75000"/>
                </a:schemeClr>
              </a:gs>
              <a:gs pos="82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custDataLst>
              <p:tags r:id="rId18"/>
            </p:custDataLst>
          </p:nvPr>
        </p:nvSpPr>
        <p:spPr>
          <a:xfrm>
            <a:off x="9855352" y="2135555"/>
            <a:ext cx="1139482" cy="840544"/>
          </a:xfrm>
          <a:prstGeom prst="rect">
            <a:avLst/>
          </a:prstGeom>
          <a:noFill/>
          <a:ln>
            <a:noFill/>
          </a:ln>
        </p:spPr>
        <p:txBody>
          <a:bodyPr vert="horz" wrap="square" lIns="91440" tIns="45720" rIns="91440" bIns="45720" rtlCol="0" anchor="ctr"/>
          <a:lstStyle/>
          <a:p>
            <a:pPr algn="ctr">
              <a:lnSpc>
                <a:spcPct val="110000"/>
              </a:lnSpc>
            </a:pPr>
            <a:r>
              <a:rPr kumimoji="1" lang="en-US" altLang="zh-CN" sz="5400">
                <a:ln w="12700">
                  <a:noFill/>
                </a:ln>
                <a:gradFill>
                  <a:gsLst>
                    <a:gs pos="1000">
                      <a:srgbClr val="47564B">
                        <a:alpha val="100000"/>
                      </a:srgbClr>
                    </a:gs>
                    <a:gs pos="82000">
                      <a:srgbClr val="5E7264">
                        <a:alpha val="100000"/>
                      </a:srgbClr>
                    </a:gs>
                  </a:gsLst>
                  <a:lin ang="5400000" scaled="0"/>
                </a:gradFill>
                <a:latin typeface="Source Han Sans CN Bold" panose="020B0800000000000000" charset="-122"/>
                <a:ea typeface="Source Han Sans CN Bold" panose="020B0800000000000000" charset="-122"/>
                <a:cs typeface="Source Han Sans CN Bold" panose="020B0800000000000000" charset="-122"/>
              </a:rPr>
              <a:t>03</a:t>
            </a:r>
            <a:endParaRPr kumimoji="1" lang="zh-CN" altLang="en-US"/>
          </a:p>
        </p:txBody>
      </p:sp>
      <p:sp>
        <p:nvSpPr>
          <p:cNvPr id="21" name="标题 1"/>
          <p:cNvSpPr txBox="1"/>
          <p:nvPr>
            <p:custDataLst>
              <p:tags r:id="rId19"/>
            </p:custDataLst>
          </p:nvPr>
        </p:nvSpPr>
        <p:spPr>
          <a:xfrm rot="3733223">
            <a:off x="7999560" y="2309760"/>
            <a:ext cx="3457978" cy="3172718"/>
          </a:xfrm>
          <a:custGeom>
            <a:avLst/>
            <a:gdLst>
              <a:gd name="connsiteX0" fmla="*/ 31282 w 3021888"/>
              <a:gd name="connsiteY0" fmla="*/ 1373030 h 2772603"/>
              <a:gd name="connsiteX1" fmla="*/ 1020931 w 3021888"/>
              <a:gd name="connsiteY1" fmla="*/ 66601 h 2772603"/>
              <a:gd name="connsiteX2" fmla="*/ 1337211 w 3021888"/>
              <a:gd name="connsiteY2" fmla="*/ 47549 h 2772603"/>
              <a:gd name="connsiteX3" fmla="*/ 2862325 w 3021888"/>
              <a:gd name="connsiteY3" fmla="*/ 850956 h 2772603"/>
              <a:gd name="connsiteX4" fmla="*/ 3001497 w 3021888"/>
              <a:gd name="connsiteY4" fmla="*/ 1208980 h 2772603"/>
              <a:gd name="connsiteX5" fmla="*/ 2564569 w 3021888"/>
              <a:gd name="connsiteY5" fmla="*/ 2340868 h 2772603"/>
              <a:gd name="connsiteX6" fmla="*/ 2564569 w 3021888"/>
              <a:gd name="connsiteY6" fmla="*/ 2566352 h 2772603"/>
              <a:gd name="connsiteX7" fmla="*/ 2516408 w 3021888"/>
              <a:gd name="connsiteY7" fmla="*/ 2614513 h 2772603"/>
              <a:gd name="connsiteX8" fmla="*/ 2420417 w 3021888"/>
              <a:gd name="connsiteY8" fmla="*/ 2614513 h 2772603"/>
              <a:gd name="connsiteX9" fmla="*/ 2413374 w 3021888"/>
              <a:gd name="connsiteY9" fmla="*/ 2627882 h 2772603"/>
              <a:gd name="connsiteX10" fmla="*/ 2047374 w 3021888"/>
              <a:gd name="connsiteY10" fmla="*/ 2741321 h 2772603"/>
              <a:gd name="connsiteX11" fmla="*/ 144720 w 3021888"/>
              <a:gd name="connsiteY11" fmla="*/ 1739030 h 2772603"/>
              <a:gd name="connsiteX12" fmla="*/ 31282 w 3021888"/>
              <a:gd name="connsiteY12" fmla="*/ 1373030 h 2772603"/>
            </a:gdLst>
            <a:ahLst/>
            <a:cxnLst/>
            <a:rect l="l" t="t" r="r" b="b"/>
            <a:pathLst>
              <a:path w="3021888" h="2772603">
                <a:moveTo>
                  <a:pt x="31282" y="1373030"/>
                </a:moveTo>
                <a:lnTo>
                  <a:pt x="1020931" y="66601"/>
                </a:lnTo>
                <a:cubicBezTo>
                  <a:pt x="1089591" y="-14687"/>
                  <a:pt x="1204817" y="-22194"/>
                  <a:pt x="1337211" y="47549"/>
                </a:cubicBezTo>
                <a:lnTo>
                  <a:pt x="2862325" y="850956"/>
                </a:lnTo>
                <a:cubicBezTo>
                  <a:pt x="2994719" y="920699"/>
                  <a:pt x="3057245" y="1013233"/>
                  <a:pt x="3001497" y="1208980"/>
                </a:cubicBezTo>
                <a:lnTo>
                  <a:pt x="2564569" y="2340868"/>
                </a:lnTo>
                <a:lnTo>
                  <a:pt x="2564569" y="2566352"/>
                </a:lnTo>
                <a:cubicBezTo>
                  <a:pt x="2564569" y="2592951"/>
                  <a:pt x="2543007" y="2614513"/>
                  <a:pt x="2516408" y="2614513"/>
                </a:cubicBezTo>
                <a:lnTo>
                  <a:pt x="2420417" y="2614513"/>
                </a:lnTo>
                <a:lnTo>
                  <a:pt x="2413374" y="2627882"/>
                </a:lnTo>
                <a:cubicBezTo>
                  <a:pt x="2343631" y="2760276"/>
                  <a:pt x="2179767" y="2811064"/>
                  <a:pt x="2047374" y="2741321"/>
                </a:cubicBezTo>
                <a:lnTo>
                  <a:pt x="144720" y="1739030"/>
                </a:lnTo>
                <a:cubicBezTo>
                  <a:pt x="12327" y="1669287"/>
                  <a:pt x="-38461" y="1505424"/>
                  <a:pt x="31282" y="1373030"/>
                </a:cubicBezTo>
                <a:close/>
              </a:path>
            </a:pathLst>
          </a:custGeom>
          <a:solidFill>
            <a:schemeClr val="bg1"/>
          </a:solidFill>
          <a:ln w="12700" cap="sq">
            <a:noFill/>
            <a:miter/>
          </a:ln>
          <a:effectLst>
            <a:outerShdw blurRad="177800" dist="38100" dir="5400000" algn="t" rotWithShape="0">
              <a:schemeClr val="accent1">
                <a:lumMod val="50000"/>
                <a:alpha val="17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custDataLst>
              <p:tags r:id="rId20"/>
            </p:custDataLst>
          </p:nvPr>
        </p:nvSpPr>
        <p:spPr>
          <a:xfrm>
            <a:off x="8717302" y="3029672"/>
            <a:ext cx="2166215" cy="499106"/>
          </a:xfrm>
          <a:prstGeom prst="rect">
            <a:avLst/>
          </a:prstGeom>
          <a:noFill/>
          <a:ln>
            <a:noFill/>
          </a:ln>
        </p:spPr>
        <p:txBody>
          <a:bodyPr vert="horz" wrap="square" lIns="91440" tIns="45720" rIns="91440" bIns="45720" rtlCol="0" anchor="b"/>
          <a:lstStyle/>
          <a:p>
            <a:pPr algn="l">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发展推动</a:t>
            </a:r>
            <a:endParaRPr kumimoji="1" lang="zh-CN" altLang="en-US"/>
          </a:p>
        </p:txBody>
      </p:sp>
      <p:sp>
        <p:nvSpPr>
          <p:cNvPr id="23" name="标题 1"/>
          <p:cNvSpPr txBox="1"/>
          <p:nvPr>
            <p:custDataLst>
              <p:tags r:id="rId21"/>
            </p:custDataLst>
          </p:nvPr>
        </p:nvSpPr>
        <p:spPr>
          <a:xfrm>
            <a:off x="8709778" y="3506730"/>
            <a:ext cx="2180908" cy="1630492"/>
          </a:xfrm>
          <a:prstGeom prst="rect">
            <a:avLst/>
          </a:prstGeom>
          <a:noFill/>
          <a:ln>
            <a:noFill/>
          </a:ln>
        </p:spPr>
        <p:txBody>
          <a:bodyPr vert="horz" wrap="square" lIns="91440" tIns="45720" rIns="91440" bIns="45720" rtlCol="0" anchor="t"/>
          <a:lstStyle/>
          <a:p>
            <a:pPr indent="457200" algn="l">
              <a:lnSpc>
                <a:spcPct val="150000"/>
              </a:lnSpc>
            </a:pPr>
            <a:r>
              <a:rPr kumimoji="1" lang="en-US" altLang="zh-CN" sz="118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通过项目的成功实施，推动校园信息化建设的进一步发展，提升学校的整体办学水平和竞争力。</a:t>
            </a:r>
            <a:endParaRPr kumimoji="1" lang="zh-CN" altLang="en-US"/>
          </a:p>
        </p:txBody>
      </p:sp>
      <p:sp>
        <p:nvSpPr>
          <p:cNvPr id="24" name="标题 1"/>
          <p:cNvSpPr txBox="1"/>
          <p:nvPr>
            <p:custDataLst>
              <p:tags r:id="rId22"/>
            </p:custDataLst>
          </p:nvPr>
        </p:nvSpPr>
        <p:spPr>
          <a:xfrm>
            <a:off x="8812268" y="2883032"/>
            <a:ext cx="568618" cy="107130"/>
          </a:xfrm>
          <a:prstGeom prst="rect">
            <a:avLst/>
          </a:prstGeom>
          <a:gradFill>
            <a:gsLst>
              <a:gs pos="1000">
                <a:schemeClr val="accent1">
                  <a:lumMod val="75000"/>
                </a:schemeClr>
              </a:gs>
              <a:gs pos="82000">
                <a:schemeClr val="accent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custDataLst>
              <p:tags r:id="rId23"/>
            </p:custDataLst>
          </p:nvPr>
        </p:nvSpPr>
        <p:spPr>
          <a:xfrm>
            <a:off x="6821725" y="5445221"/>
            <a:ext cx="302672" cy="279992"/>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custDataLst>
              <p:tags r:id="rId24"/>
            </p:custDataLst>
          </p:nvPr>
        </p:nvSpPr>
        <p:spPr>
          <a:xfrm>
            <a:off x="10578933" y="5451194"/>
            <a:ext cx="296860" cy="30868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1">
              <a:lumMod val="60000"/>
              <a:lumOff val="4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促进校园交流与发展</a:t>
            </a:r>
            <a:endParaRPr kumimoji="1" lang="zh-CN" altLang="en-US"/>
          </a:p>
        </p:txBody>
      </p:sp>
      <p:sp>
        <p:nvSpPr>
          <p:cNvPr id="28"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ppt_y</p:attrName>
                                        </p:attrNameLst>
                                      </p:cBhvr>
                                      <p:tavLst>
                                        <p:tav tm="0">
                                          <p:val>
                                            <p:strVal val="#ppt_y+#ppt_h*1.125000"/>
                                          </p:val>
                                        </p:tav>
                                        <p:tav tm="100000">
                                          <p:val>
                                            <p:strVal val="#ppt_y"/>
                                          </p:val>
                                        </p:tav>
                                      </p:tavLst>
                                    </p:anim>
                                    <p:animEffect transition="in" filter="wipe(up)">
                                      <p:cBhvr>
                                        <p:cTn id="16" dur="500"/>
                                        <p:tgtEl>
                                          <p:spTgt spid="16"/>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p:tgtEl>
                                          <p:spTgt spid="22"/>
                                        </p:tgtEl>
                                        <p:attrNameLst>
                                          <p:attrName>ppt_y</p:attrName>
                                        </p:attrNameLst>
                                      </p:cBhvr>
                                      <p:tavLst>
                                        <p:tav tm="0">
                                          <p:val>
                                            <p:strVal val="#ppt_y+#ppt_h*1.125000"/>
                                          </p:val>
                                        </p:tav>
                                        <p:tav tm="100000">
                                          <p:val>
                                            <p:strVal val="#ppt_y"/>
                                          </p:val>
                                        </p:tav>
                                      </p:tavLst>
                                    </p:anim>
                                    <p:animEffect transition="in" filter="wipe(up)">
                                      <p:cBhvr>
                                        <p:cTn id="24" dur="500"/>
                                        <p:tgtEl>
                                          <p:spTgt spid="2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p:tgtEl>
                                          <p:spTgt spid="23"/>
                                        </p:tgtEl>
                                        <p:attrNameLst>
                                          <p:attrName>ppt_y</p:attrName>
                                        </p:attrNameLst>
                                      </p:cBhvr>
                                      <p:tavLst>
                                        <p:tav tm="0">
                                          <p:val>
                                            <p:strVal val="#ppt_y+#ppt_h*1.125000"/>
                                          </p:val>
                                        </p:tav>
                                        <p:tav tm="100000">
                                          <p:val>
                                            <p:strVal val="#ppt_y"/>
                                          </p:val>
                                        </p:tav>
                                      </p:tavLst>
                                    </p:anim>
                                    <p:animEffect transition="in" filter="wipe(up)">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16" grpId="0"/>
      <p:bldP spid="16" grpId="1"/>
      <p:bldP spid="15" grpId="0"/>
      <p:bldP spid="15" grpId="1"/>
      <p:bldP spid="22" grpId="0"/>
      <p:bldP spid="22" grpId="1"/>
      <p:bldP spid="23" grpId="0"/>
      <p:bldP spid="23"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5877670" y="2133973"/>
            <a:ext cx="4356695" cy="129540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4" name="标题 1"/>
          <p:cNvSpPr txBox="1"/>
          <p:nvPr/>
        </p:nvSpPr>
        <p:spPr>
          <a:xfrm>
            <a:off x="4797336" y="3367588"/>
            <a:ext cx="6899787" cy="2554022"/>
          </a:xfrm>
          <a:prstGeom prst="rect">
            <a:avLst/>
          </a:prstGeom>
          <a:noFill/>
          <a:ln>
            <a:noFill/>
          </a:ln>
        </p:spPr>
        <p:txBody>
          <a:bodyPr vert="horz" wrap="square" lIns="91440" tIns="45720" rIns="91440" bIns="45720" rtlCol="0" anchor="t"/>
          <a:lstStyle/>
          <a:p>
            <a:pPr algn="r">
              <a:lnSpc>
                <a:spcPct val="130000"/>
              </a:lnSpc>
            </a:pPr>
            <a:r>
              <a:rPr kumimoji="1" lang="en-US" altLang="zh-CN" sz="52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总结与展望</a:t>
            </a:r>
            <a:endParaRPr kumimoji="1" lang="zh-CN" altLang="en-US"/>
          </a:p>
        </p:txBody>
      </p:sp>
      <p:sp>
        <p:nvSpPr>
          <p:cNvPr id="5" name="标题 1"/>
          <p:cNvSpPr txBox="1"/>
          <p:nvPr/>
        </p:nvSpPr>
        <p:spPr>
          <a:xfrm flipH="1">
            <a:off x="10234186" y="1058048"/>
            <a:ext cx="823724" cy="125912"/>
          </a:xfrm>
          <a:custGeom>
            <a:avLst/>
            <a:gdLst>
              <a:gd name="connsiteX0" fmla="*/ 760768 w 823724"/>
              <a:gd name="connsiteY0" fmla="*/ 0 h 125912"/>
              <a:gd name="connsiteX1" fmla="*/ 823724 w 823724"/>
              <a:gd name="connsiteY1" fmla="*/ 62956 h 125912"/>
              <a:gd name="connsiteX2" fmla="*/ 760768 w 823724"/>
              <a:gd name="connsiteY2" fmla="*/ 125912 h 125912"/>
              <a:gd name="connsiteX3" fmla="*/ 697812 w 823724"/>
              <a:gd name="connsiteY3" fmla="*/ 62956 h 125912"/>
              <a:gd name="connsiteX4" fmla="*/ 760768 w 823724"/>
              <a:gd name="connsiteY4" fmla="*/ 0 h 125912"/>
              <a:gd name="connsiteX5" fmla="*/ 411862 w 823724"/>
              <a:gd name="connsiteY5" fmla="*/ 0 h 125912"/>
              <a:gd name="connsiteX6" fmla="*/ 474818 w 823724"/>
              <a:gd name="connsiteY6" fmla="*/ 62956 h 125912"/>
              <a:gd name="connsiteX7" fmla="*/ 411862 w 823724"/>
              <a:gd name="connsiteY7" fmla="*/ 125912 h 125912"/>
              <a:gd name="connsiteX8" fmla="*/ 348906 w 823724"/>
              <a:gd name="connsiteY8" fmla="*/ 62956 h 125912"/>
              <a:gd name="connsiteX9" fmla="*/ 411862 w 823724"/>
              <a:gd name="connsiteY9" fmla="*/ 0 h 125912"/>
              <a:gd name="connsiteX10" fmla="*/ 62956 w 823724"/>
              <a:gd name="connsiteY10" fmla="*/ 0 h 125912"/>
              <a:gd name="connsiteX11" fmla="*/ 125912 w 823724"/>
              <a:gd name="connsiteY11" fmla="*/ 62956 h 125912"/>
              <a:gd name="connsiteX12" fmla="*/ 62956 w 823724"/>
              <a:gd name="connsiteY12" fmla="*/ 125912 h 125912"/>
              <a:gd name="connsiteX13" fmla="*/ 0 w 823724"/>
              <a:gd name="connsiteY13" fmla="*/ 62956 h 125912"/>
              <a:gd name="connsiteX14" fmla="*/ 62956 w 823724"/>
              <a:gd name="connsiteY14" fmla="*/ 0 h 125912"/>
            </a:gdLst>
            <a:ahLst/>
            <a:cxnLst/>
            <a:rect l="l" t="t" r="r" b="b"/>
            <a:pathLst>
              <a:path w="823724" h="125912">
                <a:moveTo>
                  <a:pt x="760768" y="0"/>
                </a:moveTo>
                <a:cubicBezTo>
                  <a:pt x="795538" y="0"/>
                  <a:pt x="823724" y="28186"/>
                  <a:pt x="823724" y="62956"/>
                </a:cubicBezTo>
                <a:cubicBezTo>
                  <a:pt x="823724" y="97726"/>
                  <a:pt x="795538" y="125912"/>
                  <a:pt x="760768" y="125912"/>
                </a:cubicBezTo>
                <a:cubicBezTo>
                  <a:pt x="725998" y="125912"/>
                  <a:pt x="697812" y="97726"/>
                  <a:pt x="697812" y="62956"/>
                </a:cubicBezTo>
                <a:cubicBezTo>
                  <a:pt x="697812" y="28186"/>
                  <a:pt x="725998" y="0"/>
                  <a:pt x="760768" y="0"/>
                </a:cubicBezTo>
                <a:close/>
                <a:moveTo>
                  <a:pt x="411862" y="0"/>
                </a:moveTo>
                <a:cubicBezTo>
                  <a:pt x="446632" y="0"/>
                  <a:pt x="474818" y="28186"/>
                  <a:pt x="474818" y="62956"/>
                </a:cubicBezTo>
                <a:cubicBezTo>
                  <a:pt x="474818" y="97726"/>
                  <a:pt x="446632" y="125912"/>
                  <a:pt x="411862" y="125912"/>
                </a:cubicBezTo>
                <a:cubicBezTo>
                  <a:pt x="377092" y="125912"/>
                  <a:pt x="348906" y="97726"/>
                  <a:pt x="348906" y="62956"/>
                </a:cubicBezTo>
                <a:cubicBezTo>
                  <a:pt x="348906" y="28186"/>
                  <a:pt x="377092" y="0"/>
                  <a:pt x="411862" y="0"/>
                </a:cubicBezTo>
                <a:close/>
                <a:moveTo>
                  <a:pt x="62956" y="0"/>
                </a:moveTo>
                <a:cubicBezTo>
                  <a:pt x="97726" y="0"/>
                  <a:pt x="125912" y="28186"/>
                  <a:pt x="125912" y="62956"/>
                </a:cubicBezTo>
                <a:cubicBezTo>
                  <a:pt x="125912" y="97726"/>
                  <a:pt x="97726" y="125912"/>
                  <a:pt x="62956" y="125912"/>
                </a:cubicBezTo>
                <a:cubicBezTo>
                  <a:pt x="28186" y="125912"/>
                  <a:pt x="0" y="97726"/>
                  <a:pt x="0" y="62956"/>
                </a:cubicBezTo>
                <a:cubicBezTo>
                  <a:pt x="0" y="28186"/>
                  <a:pt x="28186" y="0"/>
                  <a:pt x="6295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1">
            <a:off x="5264891" y="2055456"/>
            <a:ext cx="843598" cy="1527089"/>
          </a:xfrm>
          <a:custGeom>
            <a:avLst/>
            <a:gdLst>
              <a:gd name="connsiteX0" fmla="*/ 1 w 843598"/>
              <a:gd name="connsiteY0" fmla="*/ 1527089 h 1527089"/>
              <a:gd name="connsiteX1" fmla="*/ 421800 w 843598"/>
              <a:gd name="connsiteY1" fmla="*/ 881929 h 1527089"/>
              <a:gd name="connsiteX2" fmla="*/ 843598 w 843598"/>
              <a:gd name="connsiteY2" fmla="*/ 1527089 h 1527089"/>
              <a:gd name="connsiteX3" fmla="*/ 0 w 843598"/>
              <a:gd name="connsiteY3" fmla="*/ 645160 h 1527089"/>
              <a:gd name="connsiteX4" fmla="*/ 421799 w 843598"/>
              <a:gd name="connsiteY4" fmla="*/ 0 h 1527089"/>
              <a:gd name="connsiteX5" fmla="*/ 843596 w 843598"/>
              <a:gd name="connsiteY5" fmla="*/ 645160 h 1527089"/>
            </a:gdLst>
            <a:ahLst/>
            <a:cxnLst/>
            <a:rect l="l" t="t" r="r" b="b"/>
            <a:pathLst>
              <a:path w="843598" h="1527089">
                <a:moveTo>
                  <a:pt x="1" y="1527089"/>
                </a:moveTo>
                <a:lnTo>
                  <a:pt x="421800" y="881929"/>
                </a:lnTo>
                <a:lnTo>
                  <a:pt x="843598" y="1527089"/>
                </a:lnTo>
                <a:close/>
                <a:moveTo>
                  <a:pt x="0" y="645160"/>
                </a:moveTo>
                <a:lnTo>
                  <a:pt x="421799" y="0"/>
                </a:lnTo>
                <a:lnTo>
                  <a:pt x="843596" y="645160"/>
                </a:lnTo>
                <a:close/>
              </a:path>
            </a:pathLst>
          </a:custGeom>
          <a:solidFill>
            <a:schemeClr val="bg1">
              <a:lumMod val="85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0" y="0"/>
            <a:ext cx="2408637" cy="2315096"/>
          </a:xfrm>
          <a:custGeom>
            <a:avLst/>
            <a:gdLst>
              <a:gd name="connsiteX0" fmla="*/ 268511 w 2408637"/>
              <a:gd name="connsiteY0" fmla="*/ 0 h 2315096"/>
              <a:gd name="connsiteX1" fmla="*/ 2408637 w 2408637"/>
              <a:gd name="connsiteY1" fmla="*/ 0 h 2315096"/>
              <a:gd name="connsiteX2" fmla="*/ 2408637 w 2408637"/>
              <a:gd name="connsiteY2" fmla="*/ 1976032 h 2315096"/>
              <a:gd name="connsiteX3" fmla="*/ 2404883 w 2408637"/>
              <a:gd name="connsiteY3" fmla="*/ 1979444 h 2315096"/>
              <a:gd name="connsiteX4" fmla="*/ 1469894 w 2408637"/>
              <a:gd name="connsiteY4" fmla="*/ 2315096 h 2315096"/>
              <a:gd name="connsiteX5" fmla="*/ 0 w 2408637"/>
              <a:gd name="connsiteY5" fmla="*/ 845202 h 2315096"/>
              <a:gd name="connsiteX6" fmla="*/ 251035 w 2408637"/>
              <a:gd name="connsiteY6" fmla="*/ 23370 h 2315096"/>
            </a:gdLst>
            <a:ahLst/>
            <a:cxnLst/>
            <a:rect l="l" t="t" r="r" b="b"/>
            <a:pathLst>
              <a:path w="2408637" h="2315096">
                <a:moveTo>
                  <a:pt x="268511" y="0"/>
                </a:moveTo>
                <a:lnTo>
                  <a:pt x="2408637" y="0"/>
                </a:lnTo>
                <a:lnTo>
                  <a:pt x="2408637" y="1976032"/>
                </a:lnTo>
                <a:lnTo>
                  <a:pt x="2404883" y="1979444"/>
                </a:lnTo>
                <a:cubicBezTo>
                  <a:pt x="2150799" y="2189133"/>
                  <a:pt x="1825056" y="2315096"/>
                  <a:pt x="1469894" y="2315096"/>
                </a:cubicBezTo>
                <a:cubicBezTo>
                  <a:pt x="658094" y="2315096"/>
                  <a:pt x="0" y="1657002"/>
                  <a:pt x="0" y="845202"/>
                </a:cubicBezTo>
                <a:cubicBezTo>
                  <a:pt x="0" y="540777"/>
                  <a:pt x="92545" y="257967"/>
                  <a:pt x="251035" y="2337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0" y="4542904"/>
            <a:ext cx="2408637" cy="2315096"/>
          </a:xfrm>
          <a:custGeom>
            <a:avLst/>
            <a:gdLst>
              <a:gd name="connsiteX0" fmla="*/ 1469894 w 2408637"/>
              <a:gd name="connsiteY0" fmla="*/ 0 h 2315096"/>
              <a:gd name="connsiteX1" fmla="*/ 2404883 w 2408637"/>
              <a:gd name="connsiteY1" fmla="*/ 335653 h 2315096"/>
              <a:gd name="connsiteX2" fmla="*/ 2408637 w 2408637"/>
              <a:gd name="connsiteY2" fmla="*/ 339064 h 2315096"/>
              <a:gd name="connsiteX3" fmla="*/ 2408637 w 2408637"/>
              <a:gd name="connsiteY3" fmla="*/ 2315096 h 2315096"/>
              <a:gd name="connsiteX4" fmla="*/ 268511 w 2408637"/>
              <a:gd name="connsiteY4" fmla="*/ 2315096 h 2315096"/>
              <a:gd name="connsiteX5" fmla="*/ 251035 w 2408637"/>
              <a:gd name="connsiteY5" fmla="*/ 2291726 h 2315096"/>
              <a:gd name="connsiteX6" fmla="*/ 0 w 2408637"/>
              <a:gd name="connsiteY6" fmla="*/ 1469894 h 2315096"/>
              <a:gd name="connsiteX7" fmla="*/ 1469894 w 2408637"/>
              <a:gd name="connsiteY7" fmla="*/ 0 h 2315096"/>
            </a:gdLst>
            <a:ahLst/>
            <a:cxnLst/>
            <a:rect l="l" t="t" r="r" b="b"/>
            <a:pathLst>
              <a:path w="2408637" h="2315096">
                <a:moveTo>
                  <a:pt x="1469894" y="0"/>
                </a:moveTo>
                <a:cubicBezTo>
                  <a:pt x="1825056" y="0"/>
                  <a:pt x="2150799" y="125964"/>
                  <a:pt x="2404883" y="335653"/>
                </a:cubicBezTo>
                <a:lnTo>
                  <a:pt x="2408637" y="339064"/>
                </a:lnTo>
                <a:lnTo>
                  <a:pt x="2408637" y="2315096"/>
                </a:lnTo>
                <a:lnTo>
                  <a:pt x="268511" y="2315096"/>
                </a:lnTo>
                <a:lnTo>
                  <a:pt x="251035" y="2291726"/>
                </a:lnTo>
                <a:cubicBezTo>
                  <a:pt x="92545" y="2057129"/>
                  <a:pt x="0" y="1774319"/>
                  <a:pt x="0" y="1469894"/>
                </a:cubicBezTo>
                <a:cubicBezTo>
                  <a:pt x="0" y="658094"/>
                  <a:pt x="658094" y="0"/>
                  <a:pt x="1469894" y="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2279650" y="116205"/>
            <a:ext cx="3777615" cy="3860800"/>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2319020" y="3971925"/>
            <a:ext cx="3737610" cy="3870960"/>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0" y="994769"/>
            <a:ext cx="4201420" cy="4982072"/>
          </a:xfrm>
          <a:custGeom>
            <a:avLst/>
            <a:gdLst>
              <a:gd name="connsiteX0" fmla="*/ 2547841 w 4384482"/>
              <a:gd name="connsiteY0" fmla="*/ 0 h 5095682"/>
              <a:gd name="connsiteX1" fmla="*/ 4349437 w 4384482"/>
              <a:gd name="connsiteY1" fmla="*/ 746245 h 5095682"/>
              <a:gd name="connsiteX2" fmla="*/ 4384482 w 4384482"/>
              <a:gd name="connsiteY2" fmla="*/ 784805 h 5095682"/>
              <a:gd name="connsiteX3" fmla="*/ 4384482 w 4384482"/>
              <a:gd name="connsiteY3" fmla="*/ 4310878 h 5095682"/>
              <a:gd name="connsiteX4" fmla="*/ 4349437 w 4384482"/>
              <a:gd name="connsiteY4" fmla="*/ 4349437 h 5095682"/>
              <a:gd name="connsiteX5" fmla="*/ 2547841 w 4384482"/>
              <a:gd name="connsiteY5" fmla="*/ 5095682 h 5095682"/>
              <a:gd name="connsiteX6" fmla="*/ 0 w 4384482"/>
              <a:gd name="connsiteY6" fmla="*/ 2547841 h 5095682"/>
              <a:gd name="connsiteX7" fmla="*/ 2547841 w 4384482"/>
              <a:gd name="connsiteY7" fmla="*/ 0 h 5095682"/>
            </a:gdLst>
            <a:ahLst/>
            <a:cxnLst/>
            <a:rect l="l" t="t" r="r" b="b"/>
            <a:pathLst>
              <a:path w="4384482" h="5095682">
                <a:moveTo>
                  <a:pt x="2547841" y="0"/>
                </a:moveTo>
                <a:cubicBezTo>
                  <a:pt x="3251408" y="0"/>
                  <a:pt x="3888368" y="285177"/>
                  <a:pt x="4349437" y="746245"/>
                </a:cubicBezTo>
                <a:lnTo>
                  <a:pt x="4384482" y="784805"/>
                </a:lnTo>
                <a:lnTo>
                  <a:pt x="4384482" y="4310878"/>
                </a:lnTo>
                <a:lnTo>
                  <a:pt x="4349437" y="4349437"/>
                </a:lnTo>
                <a:cubicBezTo>
                  <a:pt x="3888368" y="4810506"/>
                  <a:pt x="3251408" y="5095682"/>
                  <a:pt x="2547841" y="5095682"/>
                </a:cubicBezTo>
                <a:cubicBezTo>
                  <a:pt x="1140707" y="5095682"/>
                  <a:pt x="0" y="3954975"/>
                  <a:pt x="0" y="2547841"/>
                </a:cubicBezTo>
                <a:cubicBezTo>
                  <a:pt x="0" y="1140707"/>
                  <a:pt x="1140707" y="0"/>
                  <a:pt x="2547841"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380942"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80942"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flipV="1">
            <a:off x="11284859"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284859"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344022" y="768723"/>
            <a:ext cx="2398415" cy="266065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06</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781050" y="1196340"/>
            <a:ext cx="5126990" cy="4444365"/>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1041785" y="1268373"/>
            <a:ext cx="412288" cy="381395"/>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custDataLst>
              <p:tags r:id="rId3"/>
            </p:custDataLst>
          </p:nvPr>
        </p:nvSpPr>
        <p:spPr>
          <a:xfrm>
            <a:off x="1041779" y="2283478"/>
            <a:ext cx="4624533" cy="1101408"/>
          </a:xfrm>
          <a:prstGeom prst="rect">
            <a:avLst/>
          </a:prstGeom>
          <a:noFill/>
          <a:ln cap="sq">
            <a:noFill/>
          </a:ln>
        </p:spPr>
        <p:txBody>
          <a:bodyPr vert="horz" wrap="square" lIns="0" tIns="0" rIns="0" bIns="0" rtlCol="0" anchor="t"/>
          <a:lstStyle/>
          <a:p>
            <a:pPr indent="457200" algn="l">
              <a:lnSpc>
                <a:spcPct val="150000"/>
              </a:lnSpc>
            </a:pPr>
            <a:r>
              <a:rPr kumimoji="1" lang="zh-CN" altLang="en-US"/>
              <a:t>通过</a:t>
            </a:r>
            <a:r>
              <a:rPr kumimoji="1" lang="zh-CN" altLang="en-US"/>
              <a:t>组件图，有助于理解系统的部署和物理架构。回顾</a:t>
            </a:r>
            <a:r>
              <a:rPr kumimoji="1" lang="en-US" altLang="zh-CN"/>
              <a:t> AI </a:t>
            </a:r>
            <a:r>
              <a:rPr kumimoji="1" lang="zh-CN" altLang="en-US"/>
              <a:t>校务问答机器人原型设计的全过程，总结项目在功能设计、技术实现、用户体验等方面的成果和经验。强调项目对提升校园信息服务质量、促进校园交流的重要意义。</a:t>
            </a:r>
            <a:endParaRPr kumimoji="1" lang="zh-CN" altLang="en-US"/>
          </a:p>
        </p:txBody>
      </p:sp>
      <p:sp>
        <p:nvSpPr>
          <p:cNvPr id="6" name="标题 1"/>
          <p:cNvSpPr txBox="1"/>
          <p:nvPr>
            <p:custDataLst>
              <p:tags r:id="rId4"/>
            </p:custDataLst>
          </p:nvPr>
        </p:nvSpPr>
        <p:spPr>
          <a:xfrm>
            <a:off x="6391910" y="1130300"/>
            <a:ext cx="5126990" cy="4516755"/>
          </a:xfrm>
          <a:prstGeom prst="snip1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5"/>
            </p:custDataLst>
          </p:nvPr>
        </p:nvSpPr>
        <p:spPr>
          <a:xfrm rot="8100000">
            <a:off x="16220" y="1610453"/>
            <a:ext cx="1414597" cy="1414597"/>
          </a:xfrm>
          <a:prstGeom prst="diagStripe">
            <a:avLst>
              <a:gd name="adj" fmla="val 8842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6"/>
            </p:custDataLst>
          </p:nvPr>
        </p:nvSpPr>
        <p:spPr>
          <a:xfrm rot="8100000">
            <a:off x="5605965" y="1610453"/>
            <a:ext cx="1414597" cy="1414597"/>
          </a:xfrm>
          <a:prstGeom prst="diagStripe">
            <a:avLst>
              <a:gd name="adj" fmla="val 8842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7"/>
            </p:custDataLst>
          </p:nvPr>
        </p:nvSpPr>
        <p:spPr>
          <a:xfrm>
            <a:off x="6649168" y="1252927"/>
            <a:ext cx="412288" cy="412288"/>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custDataLst>
              <p:tags r:id="rId8"/>
            </p:custDataLst>
          </p:nvPr>
        </p:nvSpPr>
        <p:spPr>
          <a:xfrm>
            <a:off x="6649162" y="2283478"/>
            <a:ext cx="4624533" cy="1101408"/>
          </a:xfrm>
          <a:prstGeom prst="rect">
            <a:avLst/>
          </a:prstGeom>
          <a:noFill/>
          <a:ln cap="sq">
            <a:noFill/>
          </a:ln>
        </p:spPr>
        <p:txBody>
          <a:bodyPr vert="horz" wrap="square" lIns="0" tIns="0" rIns="0" bIns="0" rtlCol="0" anchor="t"/>
          <a:lstStyle/>
          <a:p>
            <a:pPr indent="457200" algn="l">
              <a:lnSpc>
                <a:spcPct val="150000"/>
              </a:lnSpc>
            </a:pPr>
            <a:r>
              <a:rPr kumimoji="1" lang="zh-CN" altLang="en-US"/>
              <a:t>持续关注人工智能技术发展，不断优化和升级机器人功能。探索更多应用场景，如与校园智能设备集成，实现智能化校园服务。为师生创造更便捷、高效、智能的校园生活环境，助力智慧校园建设迈向新高度。</a:t>
            </a:r>
            <a:endParaRPr kumimoji="1" lang="zh-CN" altLang="en-US"/>
          </a:p>
        </p:txBody>
      </p:sp>
      <p:sp>
        <p:nvSpPr>
          <p:cNvPr id="11" name="标题 1"/>
          <p:cNvSpPr txBox="1"/>
          <p:nvPr>
            <p:custDataLst>
              <p:tags r:id="rId9"/>
            </p:custDataLst>
          </p:nvPr>
        </p:nvSpPr>
        <p:spPr>
          <a:xfrm>
            <a:off x="1041782" y="1747922"/>
            <a:ext cx="4619714" cy="520109"/>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项目</a:t>
            </a:r>
            <a:r>
              <a:rPr kumimoji="1" lang="zh-CN" altLang="en-US"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总结</a:t>
            </a:r>
            <a:endParaRPr kumimoji="1" lang="zh-CN" altLang="en-US"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2" name="标题 1"/>
          <p:cNvSpPr txBox="1"/>
          <p:nvPr>
            <p:custDataLst>
              <p:tags r:id="rId10"/>
            </p:custDataLst>
          </p:nvPr>
        </p:nvSpPr>
        <p:spPr>
          <a:xfrm>
            <a:off x="6653867" y="1747922"/>
            <a:ext cx="4619714" cy="520109"/>
          </a:xfrm>
          <a:prstGeom prst="rect">
            <a:avLst/>
          </a:prstGeom>
          <a:noFill/>
          <a:ln cap="sq">
            <a:noFill/>
          </a:ln>
        </p:spPr>
        <p:txBody>
          <a:bodyPr vert="horz" wrap="square" lIns="0" tIns="0" rIns="0" bIns="0" rtlCol="0" anchor="ctr"/>
          <a:lstStyle/>
          <a:p>
            <a:pPr algn="l">
              <a:lnSpc>
                <a:spcPct val="130000"/>
              </a:lnSpc>
            </a:pPr>
            <a:r>
              <a:rPr kumimoji="1" lang="zh-CN" altLang="en-US"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未来</a:t>
            </a:r>
            <a:r>
              <a:rPr kumimoji="1" lang="zh-CN" altLang="en-US"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展望</a:t>
            </a:r>
            <a:endParaRPr kumimoji="1" lang="zh-CN" altLang="en-US"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8"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项目总结</a:t>
            </a:r>
            <a:endParaRPr kumimoji="1" lang="zh-CN" altLang="en-US"/>
          </a:p>
        </p:txBody>
      </p:sp>
      <p:sp>
        <p:nvSpPr>
          <p:cNvPr id="19"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文本框 20"/>
          <p:cNvSpPr txBox="1"/>
          <p:nvPr/>
        </p:nvSpPr>
        <p:spPr>
          <a:xfrm>
            <a:off x="781050" y="5962650"/>
            <a:ext cx="8059420" cy="368300"/>
          </a:xfrm>
          <a:prstGeom prst="rect">
            <a:avLst/>
          </a:prstGeom>
          <a:noFill/>
        </p:spPr>
        <p:txBody>
          <a:bodyPr wrap="square" rtlCol="0">
            <a:spAutoFit/>
          </a:bodyPr>
          <a:p>
            <a:r>
              <a:rPr lang="zh-CN" altLang="en-US" b="1"/>
              <a:t>对于现有的原型，您是否有功能，</a:t>
            </a:r>
            <a:r>
              <a:rPr lang="zh-CN" altLang="en-US" b="1"/>
              <a:t>布局等的一些建议？</a:t>
            </a:r>
            <a:endParaRPr lang="zh-CN" altLang="en-US" b="1"/>
          </a:p>
        </p:txBody>
      </p:sp>
      <p:pic>
        <p:nvPicPr>
          <p:cNvPr id="13" name="图片 4" descr="0e7c85d395fa92575c64425f13016ad"/>
          <p:cNvPicPr>
            <a:picLocks noChangeAspect="1"/>
          </p:cNvPicPr>
          <p:nvPr>
            <p:custDataLst>
              <p:tags r:id="rId11"/>
            </p:custDataLst>
          </p:nvPr>
        </p:nvPicPr>
        <p:blipFill>
          <a:blip r:embed="rId12"/>
          <a:stretch>
            <a:fillRect/>
          </a:stretch>
        </p:blipFill>
        <p:spPr>
          <a:xfrm>
            <a:off x="1347470" y="4440555"/>
            <a:ext cx="3965575" cy="1107440"/>
          </a:xfrm>
          <a:prstGeom prst="rect">
            <a:avLst/>
          </a:prstGeom>
        </p:spPr>
      </p:pic>
      <p:sp>
        <p:nvSpPr>
          <p:cNvPr id="14" name="文本框 13"/>
          <p:cNvSpPr txBox="1"/>
          <p:nvPr/>
        </p:nvSpPr>
        <p:spPr>
          <a:xfrm>
            <a:off x="2783205" y="5297170"/>
            <a:ext cx="1530985" cy="368300"/>
          </a:xfrm>
          <a:prstGeom prst="rect">
            <a:avLst/>
          </a:prstGeom>
          <a:noFill/>
        </p:spPr>
        <p:txBody>
          <a:bodyPr wrap="square" rtlCol="0">
            <a:spAutoFit/>
          </a:bodyPr>
          <a:p>
            <a:r>
              <a:rPr lang="zh-CN" altLang="en-US"/>
              <a:t>组件图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标题 1"/>
          <p:cNvSpPr txBox="1"/>
          <p:nvPr/>
        </p:nvSpPr>
        <p:spPr>
          <a:xfrm>
            <a:off x="6383655" y="44450"/>
            <a:ext cx="3853180" cy="3599815"/>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4223068" y="1513840"/>
            <a:ext cx="6880691" cy="2130308"/>
          </a:xfrm>
          <a:prstGeom prst="rect">
            <a:avLst/>
          </a:prstGeom>
          <a:noFill/>
          <a:ln>
            <a:noFill/>
          </a:ln>
        </p:spPr>
        <p:txBody>
          <a:bodyPr vert="horz" wrap="square" lIns="91440" tIns="45720" rIns="91440" bIns="45720" rtlCol="0" anchor="t"/>
          <a:lstStyle/>
          <a:p>
            <a:pPr algn="l">
              <a:lnSpc>
                <a:spcPct val="130000"/>
              </a:lnSpc>
            </a:pPr>
            <a:r>
              <a:rPr kumimoji="1" lang="en-US" altLang="zh-CN" sz="52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谢谢大家</a:t>
            </a:r>
            <a:endParaRPr kumimoji="1" lang="zh-CN" altLang="en-US"/>
          </a:p>
        </p:txBody>
      </p:sp>
      <p:sp>
        <p:nvSpPr>
          <p:cNvPr id="4" name="标题 1"/>
          <p:cNvSpPr txBox="1"/>
          <p:nvPr/>
        </p:nvSpPr>
        <p:spPr>
          <a:xfrm>
            <a:off x="529048" y="1340734"/>
            <a:ext cx="3072224" cy="1295400"/>
          </a:xfrm>
          <a:prstGeom prst="rect">
            <a:avLst/>
          </a:prstGeom>
          <a:noFill/>
          <a:ln>
            <a:noFill/>
          </a:ln>
        </p:spPr>
        <p:txBody>
          <a:bodyPr vert="horz" wrap="square" lIns="91440" tIns="45720" rIns="91440" bIns="45720" rtlCol="0" anchor="b"/>
          <a:lstStyle/>
          <a:p>
            <a:pPr algn="l">
              <a:lnSpc>
                <a:spcPct val="110000"/>
              </a:lnSpc>
            </a:pPr>
            <a:r>
              <a:rPr kumimoji="1" lang="en-US" altLang="zh-CN" sz="7200">
                <a:ln w="12700">
                  <a:noFill/>
                </a:ln>
                <a:gradFill>
                  <a:gsLst>
                    <a:gs pos="1000">
                      <a:srgbClr val="BDC8C0">
                        <a:alpha val="70000"/>
                      </a:srgbClr>
                    </a:gs>
                    <a:gs pos="83000">
                      <a:srgbClr val="DEE4E0">
                        <a:alpha val="0"/>
                      </a:srgbClr>
                    </a:gs>
                  </a:gsLst>
                  <a:lin ang="5400000" scaled="0"/>
                </a:gradFill>
                <a:latin typeface="Source Han Sans CN Regular" panose="020B0A00000000000000" charset="-122"/>
                <a:ea typeface="Source Han Sans CN Regular" panose="020B0A00000000000000" charset="-122"/>
                <a:cs typeface="Source Han Sans CN Regular" panose="020B0A00000000000000" charset="-122"/>
              </a:rPr>
              <a:t>20XX</a:t>
            </a:r>
            <a:endParaRPr kumimoji="1" lang="zh-CN" altLang="en-US"/>
          </a:p>
        </p:txBody>
      </p:sp>
      <p:sp>
        <p:nvSpPr>
          <p:cNvPr id="15" name="标题 1"/>
          <p:cNvSpPr txBox="1"/>
          <p:nvPr/>
        </p:nvSpPr>
        <p:spPr>
          <a:xfrm>
            <a:off x="767061" y="980578"/>
            <a:ext cx="823724" cy="125912"/>
          </a:xfrm>
          <a:custGeom>
            <a:avLst/>
            <a:gdLst>
              <a:gd name="connsiteX0" fmla="*/ 760768 w 823724"/>
              <a:gd name="connsiteY0" fmla="*/ 0 h 125912"/>
              <a:gd name="connsiteX1" fmla="*/ 823724 w 823724"/>
              <a:gd name="connsiteY1" fmla="*/ 62956 h 125912"/>
              <a:gd name="connsiteX2" fmla="*/ 760768 w 823724"/>
              <a:gd name="connsiteY2" fmla="*/ 125912 h 125912"/>
              <a:gd name="connsiteX3" fmla="*/ 697812 w 823724"/>
              <a:gd name="connsiteY3" fmla="*/ 62956 h 125912"/>
              <a:gd name="connsiteX4" fmla="*/ 760768 w 823724"/>
              <a:gd name="connsiteY4" fmla="*/ 0 h 125912"/>
              <a:gd name="connsiteX5" fmla="*/ 411862 w 823724"/>
              <a:gd name="connsiteY5" fmla="*/ 0 h 125912"/>
              <a:gd name="connsiteX6" fmla="*/ 474818 w 823724"/>
              <a:gd name="connsiteY6" fmla="*/ 62956 h 125912"/>
              <a:gd name="connsiteX7" fmla="*/ 411862 w 823724"/>
              <a:gd name="connsiteY7" fmla="*/ 125912 h 125912"/>
              <a:gd name="connsiteX8" fmla="*/ 348906 w 823724"/>
              <a:gd name="connsiteY8" fmla="*/ 62956 h 125912"/>
              <a:gd name="connsiteX9" fmla="*/ 411862 w 823724"/>
              <a:gd name="connsiteY9" fmla="*/ 0 h 125912"/>
              <a:gd name="connsiteX10" fmla="*/ 62956 w 823724"/>
              <a:gd name="connsiteY10" fmla="*/ 0 h 125912"/>
              <a:gd name="connsiteX11" fmla="*/ 125912 w 823724"/>
              <a:gd name="connsiteY11" fmla="*/ 62956 h 125912"/>
              <a:gd name="connsiteX12" fmla="*/ 62956 w 823724"/>
              <a:gd name="connsiteY12" fmla="*/ 125912 h 125912"/>
              <a:gd name="connsiteX13" fmla="*/ 0 w 823724"/>
              <a:gd name="connsiteY13" fmla="*/ 62956 h 125912"/>
              <a:gd name="connsiteX14" fmla="*/ 62956 w 823724"/>
              <a:gd name="connsiteY14" fmla="*/ 0 h 125912"/>
            </a:gdLst>
            <a:ahLst/>
            <a:cxnLst/>
            <a:rect l="l" t="t" r="r" b="b"/>
            <a:pathLst>
              <a:path w="823724" h="125912">
                <a:moveTo>
                  <a:pt x="760768" y="0"/>
                </a:moveTo>
                <a:cubicBezTo>
                  <a:pt x="795538" y="0"/>
                  <a:pt x="823724" y="28186"/>
                  <a:pt x="823724" y="62956"/>
                </a:cubicBezTo>
                <a:cubicBezTo>
                  <a:pt x="823724" y="97726"/>
                  <a:pt x="795538" y="125912"/>
                  <a:pt x="760768" y="125912"/>
                </a:cubicBezTo>
                <a:cubicBezTo>
                  <a:pt x="725998" y="125912"/>
                  <a:pt x="697812" y="97726"/>
                  <a:pt x="697812" y="62956"/>
                </a:cubicBezTo>
                <a:cubicBezTo>
                  <a:pt x="697812" y="28186"/>
                  <a:pt x="725998" y="0"/>
                  <a:pt x="760768" y="0"/>
                </a:cubicBezTo>
                <a:close/>
                <a:moveTo>
                  <a:pt x="411862" y="0"/>
                </a:moveTo>
                <a:cubicBezTo>
                  <a:pt x="446632" y="0"/>
                  <a:pt x="474818" y="28186"/>
                  <a:pt x="474818" y="62956"/>
                </a:cubicBezTo>
                <a:cubicBezTo>
                  <a:pt x="474818" y="97726"/>
                  <a:pt x="446632" y="125912"/>
                  <a:pt x="411862" y="125912"/>
                </a:cubicBezTo>
                <a:cubicBezTo>
                  <a:pt x="377092" y="125912"/>
                  <a:pt x="348906" y="97726"/>
                  <a:pt x="348906" y="62956"/>
                </a:cubicBezTo>
                <a:cubicBezTo>
                  <a:pt x="348906" y="28186"/>
                  <a:pt x="377092" y="0"/>
                  <a:pt x="411862" y="0"/>
                </a:cubicBezTo>
                <a:close/>
                <a:moveTo>
                  <a:pt x="62956" y="0"/>
                </a:moveTo>
                <a:cubicBezTo>
                  <a:pt x="97726" y="0"/>
                  <a:pt x="125912" y="28186"/>
                  <a:pt x="125912" y="62956"/>
                </a:cubicBezTo>
                <a:cubicBezTo>
                  <a:pt x="125912" y="97726"/>
                  <a:pt x="97726" y="125912"/>
                  <a:pt x="62956" y="125912"/>
                </a:cubicBezTo>
                <a:cubicBezTo>
                  <a:pt x="28186" y="125912"/>
                  <a:pt x="0" y="97726"/>
                  <a:pt x="0" y="62956"/>
                </a:cubicBezTo>
                <a:cubicBezTo>
                  <a:pt x="0" y="28186"/>
                  <a:pt x="28186" y="0"/>
                  <a:pt x="6295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783364" y="0"/>
            <a:ext cx="2408637" cy="2315096"/>
          </a:xfrm>
          <a:custGeom>
            <a:avLst/>
            <a:gdLst>
              <a:gd name="connsiteX0" fmla="*/ 268511 w 2408637"/>
              <a:gd name="connsiteY0" fmla="*/ 0 h 2315096"/>
              <a:gd name="connsiteX1" fmla="*/ 2408637 w 2408637"/>
              <a:gd name="connsiteY1" fmla="*/ 0 h 2315096"/>
              <a:gd name="connsiteX2" fmla="*/ 2408637 w 2408637"/>
              <a:gd name="connsiteY2" fmla="*/ 1976032 h 2315096"/>
              <a:gd name="connsiteX3" fmla="*/ 2404883 w 2408637"/>
              <a:gd name="connsiteY3" fmla="*/ 1979444 h 2315096"/>
              <a:gd name="connsiteX4" fmla="*/ 1469894 w 2408637"/>
              <a:gd name="connsiteY4" fmla="*/ 2315096 h 2315096"/>
              <a:gd name="connsiteX5" fmla="*/ 0 w 2408637"/>
              <a:gd name="connsiteY5" fmla="*/ 845202 h 2315096"/>
              <a:gd name="connsiteX6" fmla="*/ 251035 w 2408637"/>
              <a:gd name="connsiteY6" fmla="*/ 23370 h 2315096"/>
            </a:gdLst>
            <a:ahLst/>
            <a:cxnLst/>
            <a:rect l="l" t="t" r="r" b="b"/>
            <a:pathLst>
              <a:path w="2408637" h="2315096">
                <a:moveTo>
                  <a:pt x="268511" y="0"/>
                </a:moveTo>
                <a:lnTo>
                  <a:pt x="2408637" y="0"/>
                </a:lnTo>
                <a:lnTo>
                  <a:pt x="2408637" y="1976032"/>
                </a:lnTo>
                <a:lnTo>
                  <a:pt x="2404883" y="1979444"/>
                </a:lnTo>
                <a:cubicBezTo>
                  <a:pt x="2150799" y="2189133"/>
                  <a:pt x="1825056" y="2315096"/>
                  <a:pt x="1469894" y="2315096"/>
                </a:cubicBezTo>
                <a:cubicBezTo>
                  <a:pt x="658094" y="2315096"/>
                  <a:pt x="0" y="1657002"/>
                  <a:pt x="0" y="845202"/>
                </a:cubicBezTo>
                <a:cubicBezTo>
                  <a:pt x="0" y="540777"/>
                  <a:pt x="92545" y="257967"/>
                  <a:pt x="251035" y="2337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783364" y="4542904"/>
            <a:ext cx="2408637" cy="2315096"/>
          </a:xfrm>
          <a:custGeom>
            <a:avLst/>
            <a:gdLst>
              <a:gd name="connsiteX0" fmla="*/ 1469894 w 2408637"/>
              <a:gd name="connsiteY0" fmla="*/ 0 h 2315096"/>
              <a:gd name="connsiteX1" fmla="*/ 2404883 w 2408637"/>
              <a:gd name="connsiteY1" fmla="*/ 335653 h 2315096"/>
              <a:gd name="connsiteX2" fmla="*/ 2408637 w 2408637"/>
              <a:gd name="connsiteY2" fmla="*/ 339064 h 2315096"/>
              <a:gd name="connsiteX3" fmla="*/ 2408637 w 2408637"/>
              <a:gd name="connsiteY3" fmla="*/ 2315096 h 2315096"/>
              <a:gd name="connsiteX4" fmla="*/ 268511 w 2408637"/>
              <a:gd name="connsiteY4" fmla="*/ 2315096 h 2315096"/>
              <a:gd name="connsiteX5" fmla="*/ 251035 w 2408637"/>
              <a:gd name="connsiteY5" fmla="*/ 2291726 h 2315096"/>
              <a:gd name="connsiteX6" fmla="*/ 0 w 2408637"/>
              <a:gd name="connsiteY6" fmla="*/ 1469894 h 2315096"/>
              <a:gd name="connsiteX7" fmla="*/ 1469894 w 2408637"/>
              <a:gd name="connsiteY7" fmla="*/ 0 h 2315096"/>
            </a:gdLst>
            <a:ahLst/>
            <a:cxnLst/>
            <a:rect l="l" t="t" r="r" b="b"/>
            <a:pathLst>
              <a:path w="2408637" h="2315096">
                <a:moveTo>
                  <a:pt x="1469894" y="0"/>
                </a:moveTo>
                <a:cubicBezTo>
                  <a:pt x="1825056" y="0"/>
                  <a:pt x="2150799" y="125964"/>
                  <a:pt x="2404883" y="335653"/>
                </a:cubicBezTo>
                <a:lnTo>
                  <a:pt x="2408637" y="339064"/>
                </a:lnTo>
                <a:lnTo>
                  <a:pt x="2408637" y="2315096"/>
                </a:lnTo>
                <a:lnTo>
                  <a:pt x="268511" y="2315096"/>
                </a:lnTo>
                <a:lnTo>
                  <a:pt x="251035" y="2291726"/>
                </a:lnTo>
                <a:cubicBezTo>
                  <a:pt x="92545" y="2057129"/>
                  <a:pt x="0" y="1774319"/>
                  <a:pt x="0" y="1469894"/>
                </a:cubicBezTo>
                <a:cubicBezTo>
                  <a:pt x="0" y="658094"/>
                  <a:pt x="658094" y="0"/>
                  <a:pt x="1469894" y="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311900" y="3543300"/>
            <a:ext cx="3777615" cy="3735705"/>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807518" y="881159"/>
            <a:ext cx="4384482" cy="5095682"/>
          </a:xfrm>
          <a:custGeom>
            <a:avLst/>
            <a:gdLst>
              <a:gd name="connsiteX0" fmla="*/ 2547841 w 4384482"/>
              <a:gd name="connsiteY0" fmla="*/ 0 h 5095682"/>
              <a:gd name="connsiteX1" fmla="*/ 4349437 w 4384482"/>
              <a:gd name="connsiteY1" fmla="*/ 746245 h 5095682"/>
              <a:gd name="connsiteX2" fmla="*/ 4384482 w 4384482"/>
              <a:gd name="connsiteY2" fmla="*/ 784805 h 5095682"/>
              <a:gd name="connsiteX3" fmla="*/ 4384482 w 4384482"/>
              <a:gd name="connsiteY3" fmla="*/ 4310878 h 5095682"/>
              <a:gd name="connsiteX4" fmla="*/ 4349437 w 4384482"/>
              <a:gd name="connsiteY4" fmla="*/ 4349437 h 5095682"/>
              <a:gd name="connsiteX5" fmla="*/ 2547841 w 4384482"/>
              <a:gd name="connsiteY5" fmla="*/ 5095682 h 5095682"/>
              <a:gd name="connsiteX6" fmla="*/ 0 w 4384482"/>
              <a:gd name="connsiteY6" fmla="*/ 2547841 h 5095682"/>
              <a:gd name="connsiteX7" fmla="*/ 2547841 w 4384482"/>
              <a:gd name="connsiteY7" fmla="*/ 0 h 5095682"/>
            </a:gdLst>
            <a:ahLst/>
            <a:cxnLst/>
            <a:rect l="l" t="t" r="r" b="b"/>
            <a:pathLst>
              <a:path w="4384482" h="5095682">
                <a:moveTo>
                  <a:pt x="2547841" y="0"/>
                </a:moveTo>
                <a:cubicBezTo>
                  <a:pt x="3251408" y="0"/>
                  <a:pt x="3888368" y="285177"/>
                  <a:pt x="4349437" y="746245"/>
                </a:cubicBezTo>
                <a:lnTo>
                  <a:pt x="4384482" y="784805"/>
                </a:lnTo>
                <a:lnTo>
                  <a:pt x="4384482" y="4310878"/>
                </a:lnTo>
                <a:lnTo>
                  <a:pt x="4349437" y="4349437"/>
                </a:lnTo>
                <a:cubicBezTo>
                  <a:pt x="3888368" y="4810506"/>
                  <a:pt x="3251408" y="5095682"/>
                  <a:pt x="2547841" y="5095682"/>
                </a:cubicBezTo>
                <a:cubicBezTo>
                  <a:pt x="1140707" y="5095682"/>
                  <a:pt x="0" y="3954975"/>
                  <a:pt x="0" y="2547841"/>
                </a:cubicBezTo>
                <a:cubicBezTo>
                  <a:pt x="0" y="1140707"/>
                  <a:pt x="1140707" y="0"/>
                  <a:pt x="2547841"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flipV="1">
            <a:off x="11287581"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flipH="1">
            <a:off x="11287581"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flipV="1">
            <a:off x="383664"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83664"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graphicFrame>
        <p:nvGraphicFramePr>
          <p:cNvPr id="27" name="表格 26"/>
          <p:cNvGraphicFramePr/>
          <p:nvPr/>
        </p:nvGraphicFramePr>
        <p:xfrm>
          <a:off x="2063115" y="3175635"/>
          <a:ext cx="7325360" cy="2626995"/>
        </p:xfrm>
        <a:graphic>
          <a:graphicData uri="http://schemas.openxmlformats.org/drawingml/2006/table">
            <a:tbl>
              <a:tblPr firstRow="1" bandRow="1">
                <a:tableStyleId>{5C22544A-7EE6-4342-B048-85BDC9FD1C3A}</a:tableStyleId>
              </a:tblPr>
              <a:tblGrid>
                <a:gridCol w="1046480"/>
                <a:gridCol w="1046480"/>
                <a:gridCol w="1046480"/>
                <a:gridCol w="1046480"/>
                <a:gridCol w="1046480"/>
                <a:gridCol w="1046480"/>
                <a:gridCol w="1046480"/>
              </a:tblGrid>
              <a:tr h="838835">
                <a:tc>
                  <a:txBody>
                    <a:bodyPr/>
                    <a:p>
                      <a:pPr>
                        <a:buNone/>
                      </a:pPr>
                      <a:r>
                        <a:rPr lang="zh-CN" altLang="en-US"/>
                        <a:t>成员</a:t>
                      </a:r>
                      <a:endParaRPr lang="zh-CN" altLang="en-US"/>
                    </a:p>
                  </a:txBody>
                  <a:tcPr/>
                </a:tc>
                <a:tc>
                  <a:txBody>
                    <a:bodyPr/>
                    <a:p>
                      <a:pPr>
                        <a:buNone/>
                      </a:pPr>
                      <a:r>
                        <a:rPr lang="zh-CN" altLang="en-US"/>
                        <a:t>白靖</a:t>
                      </a:r>
                      <a:r>
                        <a:rPr lang="zh-CN" altLang="en-US"/>
                        <a:t>妍</a:t>
                      </a:r>
                      <a:endParaRPr lang="zh-CN" altLang="en-US"/>
                    </a:p>
                  </a:txBody>
                  <a:tcPr/>
                </a:tc>
                <a:tc>
                  <a:txBody>
                    <a:bodyPr/>
                    <a:p>
                      <a:pPr>
                        <a:buNone/>
                      </a:pPr>
                      <a:r>
                        <a:rPr lang="zh-CN" altLang="en-US"/>
                        <a:t>王</a:t>
                      </a:r>
                      <a:r>
                        <a:rPr lang="zh-CN" altLang="en-US"/>
                        <a:t>佳丽</a:t>
                      </a:r>
                      <a:endParaRPr lang="zh-CN" altLang="en-US"/>
                    </a:p>
                  </a:txBody>
                  <a:tcPr/>
                </a:tc>
                <a:tc>
                  <a:txBody>
                    <a:bodyPr/>
                    <a:p>
                      <a:pPr>
                        <a:buNone/>
                      </a:pPr>
                      <a:r>
                        <a:rPr lang="zh-CN" altLang="en-US"/>
                        <a:t>马</a:t>
                      </a:r>
                      <a:r>
                        <a:rPr lang="zh-CN" altLang="en-US"/>
                        <a:t>雯丽</a:t>
                      </a:r>
                      <a:endParaRPr lang="zh-CN" altLang="en-US"/>
                    </a:p>
                  </a:txBody>
                  <a:tcPr/>
                </a:tc>
                <a:tc>
                  <a:txBody>
                    <a:bodyPr/>
                    <a:p>
                      <a:pPr>
                        <a:buNone/>
                      </a:pPr>
                      <a:r>
                        <a:rPr lang="zh-CN" altLang="en-US"/>
                        <a:t>赵益</a:t>
                      </a:r>
                      <a:r>
                        <a:rPr lang="zh-CN" altLang="en-US"/>
                        <a:t>萍</a:t>
                      </a:r>
                      <a:endParaRPr lang="zh-CN" altLang="en-US"/>
                    </a:p>
                  </a:txBody>
                  <a:tcPr/>
                </a:tc>
                <a:tc>
                  <a:txBody>
                    <a:bodyPr/>
                    <a:p>
                      <a:pPr>
                        <a:buNone/>
                      </a:pPr>
                      <a:r>
                        <a:rPr lang="zh-CN" altLang="en-US"/>
                        <a:t>仵梦</a:t>
                      </a:r>
                      <a:r>
                        <a:rPr lang="zh-CN" altLang="en-US"/>
                        <a:t>雅</a:t>
                      </a:r>
                      <a:endParaRPr lang="zh-CN" altLang="en-US"/>
                    </a:p>
                  </a:txBody>
                  <a:tcPr/>
                </a:tc>
                <a:tc>
                  <a:txBody>
                    <a:bodyPr/>
                    <a:p>
                      <a:pPr>
                        <a:buNone/>
                      </a:pPr>
                      <a:r>
                        <a:rPr lang="zh-CN" altLang="en-US"/>
                        <a:t>李思涵</a:t>
                      </a:r>
                      <a:endParaRPr lang="zh-CN" altLang="en-US"/>
                    </a:p>
                  </a:txBody>
                  <a:tcPr/>
                </a:tc>
              </a:tr>
              <a:tr h="873760">
                <a:tc>
                  <a:txBody>
                    <a:bodyPr/>
                    <a:p>
                      <a:pPr>
                        <a:buNone/>
                      </a:pPr>
                      <a:r>
                        <a:rPr lang="zh-CN" altLang="en-US"/>
                        <a:t>任务</a:t>
                      </a:r>
                      <a:endParaRPr lang="zh-CN" altLang="en-US"/>
                    </a:p>
                  </a:txBody>
                  <a:tcPr/>
                </a:tc>
                <a:tc>
                  <a:txBody>
                    <a:bodyPr/>
                    <a:p>
                      <a:pPr>
                        <a:buNone/>
                      </a:pPr>
                      <a:r>
                        <a:rPr lang="en-US" altLang="zh-CN"/>
                        <a:t>PPT</a:t>
                      </a:r>
                      <a:r>
                        <a:rPr lang="zh-CN" altLang="en-US"/>
                        <a:t>制作，</a:t>
                      </a:r>
                      <a:r>
                        <a:rPr lang="zh-CN" altLang="en-US"/>
                        <a:t>原型</a:t>
                      </a:r>
                      <a:endParaRPr lang="zh-CN" altLang="en-US"/>
                    </a:p>
                  </a:txBody>
                  <a:tcPr/>
                </a:tc>
                <a:tc>
                  <a:txBody>
                    <a:bodyPr/>
                    <a:p>
                      <a:pPr>
                        <a:buNone/>
                      </a:pPr>
                      <a:r>
                        <a:rPr lang="zh-CN" altLang="en-US"/>
                        <a:t>文案收集，</a:t>
                      </a:r>
                      <a:r>
                        <a:rPr lang="zh-CN" altLang="en-US"/>
                        <a:t>原型</a:t>
                      </a:r>
                      <a:endParaRPr lang="zh-CN" altLang="en-US"/>
                    </a:p>
                  </a:txBody>
                  <a:tcPr/>
                </a:tc>
                <a:tc>
                  <a:txBody>
                    <a:bodyPr/>
                    <a:p>
                      <a:pPr>
                        <a:buNone/>
                      </a:pPr>
                      <a:r>
                        <a:rPr lang="zh-CN" altLang="en-US"/>
                        <a:t>原型</a:t>
                      </a:r>
                      <a:endParaRPr lang="zh-CN" altLang="en-US"/>
                    </a:p>
                  </a:txBody>
                  <a:tcPr/>
                </a:tc>
                <a:tc>
                  <a:txBody>
                    <a:bodyPr/>
                    <a:p>
                      <a:pPr>
                        <a:buNone/>
                      </a:pPr>
                      <a:r>
                        <a:rPr lang="zh-CN" altLang="en-US"/>
                        <a:t>原型</a:t>
                      </a:r>
                      <a:endParaRPr lang="zh-CN" altLang="en-US"/>
                    </a:p>
                  </a:txBody>
                  <a:tcPr/>
                </a:tc>
                <a:tc>
                  <a:txBody>
                    <a:bodyPr/>
                    <a:p>
                      <a:pPr>
                        <a:buNone/>
                      </a:pPr>
                      <a:r>
                        <a:rPr lang="zh-CN" altLang="en-US"/>
                        <a:t>原型</a:t>
                      </a:r>
                      <a:endParaRPr lang="zh-CN" altLang="en-US"/>
                    </a:p>
                  </a:txBody>
                  <a:tcPr/>
                </a:tc>
                <a:tc>
                  <a:txBody>
                    <a:bodyPr/>
                    <a:p>
                      <a:pPr>
                        <a:buNone/>
                      </a:pPr>
                      <a:r>
                        <a:rPr lang="zh-CN" altLang="en-US"/>
                        <a:t>原型</a:t>
                      </a:r>
                      <a:endParaRPr lang="zh-CN" altLang="en-US"/>
                    </a:p>
                  </a:txBody>
                  <a:tcPr/>
                </a:tc>
              </a:tr>
              <a:tr h="873760">
                <a:tc>
                  <a:txBody>
                    <a:bodyPr/>
                    <a:p>
                      <a:pPr>
                        <a:buNone/>
                      </a:pPr>
                      <a:r>
                        <a:rPr lang="zh-CN" altLang="en-US"/>
                        <a:t>评分</a:t>
                      </a:r>
                      <a:endParaRPr lang="zh-CN" altLang="en-US"/>
                    </a:p>
                  </a:txBody>
                  <a:tcPr/>
                </a:tc>
                <a:tc>
                  <a:txBody>
                    <a:bodyPr/>
                    <a:p>
                      <a:pPr>
                        <a:buNone/>
                      </a:pPr>
                      <a:r>
                        <a:rPr lang="en-US" altLang="zh-CN"/>
                        <a:t>9.3</a:t>
                      </a:r>
                      <a:endParaRPr lang="en-US" altLang="zh-CN"/>
                    </a:p>
                  </a:txBody>
                  <a:tcPr/>
                </a:tc>
                <a:tc>
                  <a:txBody>
                    <a:bodyPr/>
                    <a:p>
                      <a:pPr>
                        <a:buNone/>
                      </a:pPr>
                      <a:r>
                        <a:rPr lang="en-US" altLang="zh-CN"/>
                        <a:t>9.6</a:t>
                      </a:r>
                      <a:endParaRPr lang="en-US" altLang="zh-CN"/>
                    </a:p>
                  </a:txBody>
                  <a:tcPr/>
                </a:tc>
                <a:tc>
                  <a:txBody>
                    <a:bodyPr/>
                    <a:p>
                      <a:pPr>
                        <a:buNone/>
                      </a:pPr>
                      <a:r>
                        <a:rPr lang="en-US" altLang="zh-CN"/>
                        <a:t>9.5</a:t>
                      </a:r>
                      <a:endParaRPr lang="en-US" altLang="zh-CN"/>
                    </a:p>
                  </a:txBody>
                  <a:tcPr/>
                </a:tc>
                <a:tc>
                  <a:txBody>
                    <a:bodyPr/>
                    <a:p>
                      <a:pPr>
                        <a:buNone/>
                      </a:pPr>
                      <a:r>
                        <a:rPr lang="en-US" altLang="zh-CN"/>
                        <a:t>9.4</a:t>
                      </a:r>
                      <a:endParaRPr lang="en-US" altLang="zh-CN"/>
                    </a:p>
                  </a:txBody>
                  <a:tcPr/>
                </a:tc>
                <a:tc>
                  <a:txBody>
                    <a:bodyPr/>
                    <a:p>
                      <a:pPr>
                        <a:buNone/>
                      </a:pPr>
                      <a:r>
                        <a:rPr lang="en-US" altLang="zh-CN"/>
                        <a:t>9.2</a:t>
                      </a:r>
                      <a:endParaRPr lang="en-US" altLang="zh-CN"/>
                    </a:p>
                  </a:txBody>
                  <a:tcPr/>
                </a:tc>
                <a:tc>
                  <a:txBody>
                    <a:bodyPr/>
                    <a:p>
                      <a:pPr>
                        <a:buNone/>
                      </a:pPr>
                      <a:r>
                        <a:rPr lang="en-US" altLang="zh-CN"/>
                        <a:t>9.1</a:t>
                      </a:r>
                      <a:endParaRPr lang="en-US" altLang="zh-CN"/>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4765" y="0"/>
            <a:ext cx="12192000" cy="6858000"/>
          </a:xfrm>
          <a:prstGeom prst="rect">
            <a:avLst/>
          </a:prstGeom>
          <a:gradFill>
            <a:gsLst>
              <a:gs pos="0">
                <a:schemeClr val="accent1"/>
              </a:gs>
              <a:gs pos="100000">
                <a:schemeClr val="accent1"/>
              </a:gs>
            </a:gsLst>
            <a:lin ang="18900000" scaled="0"/>
          </a:gradFill>
          <a:ln w="9525"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597802" y="622302"/>
            <a:ext cx="10996398" cy="5613398"/>
          </a:xfrm>
          <a:prstGeom prst="roundRect">
            <a:avLst>
              <a:gd name="adj" fmla="val 5293"/>
            </a:avLst>
          </a:prstGeom>
          <a:solidFill>
            <a:schemeClr val="bg1"/>
          </a:solidFill>
          <a:ln w="12700" cap="sq">
            <a:noFill/>
            <a:miter/>
          </a:ln>
          <a:effectLst>
            <a:outerShdw blurRad="546100" dist="876300" dir="5400000" sx="91000" sy="91000" algn="t" rotWithShape="0">
              <a:schemeClr val="accent1">
                <a:lumMod val="50000"/>
                <a:alpha val="4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455832" y="1546594"/>
            <a:ext cx="1015663" cy="3764813"/>
          </a:xfrm>
          <a:prstGeom prst="rect">
            <a:avLst/>
          </a:prstGeom>
          <a:noFill/>
          <a:ln>
            <a:noFill/>
          </a:ln>
        </p:spPr>
        <p:txBody>
          <a:bodyPr vert="eaVert" wrap="square" lIns="91440" tIns="45720" rIns="91440" bIns="45720" rtlCol="0" anchor="t"/>
          <a:lstStyle/>
          <a:p>
            <a:pPr algn="l">
              <a:lnSpc>
                <a:spcPct val="100000"/>
              </a:lnSpc>
            </a:pPr>
            <a:r>
              <a:rPr kumimoji="1" lang="en-US" altLang="zh-CN" sz="5400">
                <a:ln w="12700">
                  <a:noFill/>
                </a:ln>
                <a:solidFill>
                  <a:srgbClr val="5E7264">
                    <a:alpha val="20000"/>
                  </a:srgbClr>
                </a:solidFill>
                <a:latin typeface="OPPOSans H" panose="00020600040101010101" charset="-122"/>
                <a:ea typeface="OPPOSans H" panose="00020600040101010101" charset="-122"/>
                <a:cs typeface="OPPOSans H" panose="00020600040101010101" charset="-122"/>
              </a:rPr>
              <a:t>CONTENT</a:t>
            </a:r>
            <a:endParaRPr kumimoji="1" lang="zh-CN" altLang="en-US"/>
          </a:p>
        </p:txBody>
      </p:sp>
      <p:sp>
        <p:nvSpPr>
          <p:cNvPr id="6" name="标题 1"/>
          <p:cNvSpPr txBox="1"/>
          <p:nvPr/>
        </p:nvSpPr>
        <p:spPr>
          <a:xfrm>
            <a:off x="1429781" y="2459504"/>
            <a:ext cx="1200329" cy="2183616"/>
          </a:xfrm>
          <a:prstGeom prst="rect">
            <a:avLst/>
          </a:prstGeom>
          <a:noFill/>
          <a:ln>
            <a:noFill/>
          </a:ln>
        </p:spPr>
        <p:txBody>
          <a:bodyPr vert="eaVert" wrap="square" lIns="91440" tIns="45720" rIns="91440" bIns="45720" rtlCol="0" anchor="t"/>
          <a:lstStyle/>
          <a:p>
            <a:pPr algn="l">
              <a:lnSpc>
                <a:spcPct val="100000"/>
              </a:lnSpc>
            </a:pPr>
            <a:r>
              <a:rPr kumimoji="1" lang="en-US" altLang="zh-CN" sz="6600">
                <a:ln w="12700">
                  <a:noFill/>
                </a:ln>
                <a:solidFill>
                  <a:srgbClr val="5E7264">
                    <a:alpha val="100000"/>
                  </a:srgbClr>
                </a:solidFill>
                <a:latin typeface="OPPOSans H" panose="00020600040101010101" charset="-122"/>
                <a:ea typeface="OPPOSans H" panose="00020600040101010101" charset="-122"/>
                <a:cs typeface="OPPOSans H" panose="00020600040101010101" charset="-122"/>
              </a:rPr>
              <a:t>目 录</a:t>
            </a:r>
            <a:endParaRPr kumimoji="1" lang="zh-CN" altLang="en-US"/>
          </a:p>
        </p:txBody>
      </p:sp>
      <p:cxnSp>
        <p:nvCxnSpPr>
          <p:cNvPr id="7" name="标题 1"/>
          <p:cNvCxnSpPr/>
          <p:nvPr/>
        </p:nvCxnSpPr>
        <p:spPr>
          <a:xfrm>
            <a:off x="1445635" y="2874336"/>
            <a:ext cx="0" cy="1109328"/>
          </a:xfrm>
          <a:prstGeom prst="line">
            <a:avLst/>
          </a:prstGeom>
          <a:noFill/>
          <a:ln w="47625" cap="sq">
            <a:solidFill>
              <a:schemeClr val="accent1"/>
            </a:solidFill>
            <a:miter/>
          </a:ln>
        </p:spPr>
      </p:cxnSp>
      <p:sp>
        <p:nvSpPr>
          <p:cNvPr id="8" name="标题 1"/>
          <p:cNvSpPr txBox="1"/>
          <p:nvPr>
            <p:custDataLst>
              <p:tags r:id="rId1"/>
            </p:custDataLst>
          </p:nvPr>
        </p:nvSpPr>
        <p:spPr>
          <a:xfrm>
            <a:off x="4011214" y="1557020"/>
            <a:ext cx="3066143" cy="996851"/>
          </a:xfrm>
          <a:prstGeom prst="rect">
            <a:avLst/>
          </a:prstGeom>
          <a:noFill/>
          <a:ln>
            <a:noFill/>
          </a:ln>
        </p:spPr>
        <p:txBody>
          <a:bodyPr vert="horz" wrap="square" lIns="91440" tIns="45720" rIns="91440" bIns="45720" rtlCol="0" anchor="ctr"/>
          <a:lstStyle/>
          <a:p>
            <a:pPr algn="l">
              <a:lnSpc>
                <a:spcPct val="110000"/>
              </a:lnSpc>
            </a:pPr>
            <a:r>
              <a:rPr kumimoji="1" lang="en-US" altLang="zh-CN" sz="22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项目背景与目标</a:t>
            </a:r>
            <a:endParaRPr kumimoji="1" lang="zh-CN" altLang="en-US"/>
          </a:p>
        </p:txBody>
      </p:sp>
      <p:sp>
        <p:nvSpPr>
          <p:cNvPr id="9" name="标题 1"/>
          <p:cNvSpPr txBox="1"/>
          <p:nvPr>
            <p:custDataLst>
              <p:tags r:id="rId2"/>
            </p:custDataLst>
          </p:nvPr>
        </p:nvSpPr>
        <p:spPr>
          <a:xfrm>
            <a:off x="3215692" y="1658806"/>
            <a:ext cx="757952" cy="757952"/>
          </a:xfrm>
          <a:prstGeom prst="ellipse">
            <a:avLst/>
          </a:prstGeom>
          <a:gradFill>
            <a:gsLst>
              <a:gs pos="0">
                <a:schemeClr val="accent1">
                  <a:lumMod val="20000"/>
                  <a:lumOff val="80000"/>
                  <a:alpha val="73000"/>
                </a:schemeClr>
              </a:gs>
              <a:gs pos="100000">
                <a:schemeClr val="accent1">
                  <a:lumMod val="20000"/>
                  <a:lumOff val="80000"/>
                  <a:alpha val="5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3"/>
            </p:custDataLst>
          </p:nvPr>
        </p:nvSpPr>
        <p:spPr>
          <a:xfrm>
            <a:off x="3287644" y="1771398"/>
            <a:ext cx="600079" cy="600079"/>
          </a:xfrm>
          <a:prstGeom prst="ellipse">
            <a:avLst/>
          </a:prstGeom>
          <a:solidFill>
            <a:schemeClr val="accent1"/>
          </a:solidFill>
          <a:ln w="12700" cap="sq">
            <a:noFill/>
            <a:miter/>
          </a:ln>
          <a:effectLst>
            <a:outerShdw blurRad="114300" dist="38100" dir="2700000" algn="tl"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4"/>
            </p:custDataLst>
          </p:nvPr>
        </p:nvSpPr>
        <p:spPr>
          <a:xfrm>
            <a:off x="3287643" y="1882025"/>
            <a:ext cx="600079" cy="400415"/>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3" name="标题 1"/>
          <p:cNvSpPr txBox="1"/>
          <p:nvPr>
            <p:custDataLst>
              <p:tags r:id="rId5"/>
            </p:custDataLst>
          </p:nvPr>
        </p:nvSpPr>
        <p:spPr>
          <a:xfrm>
            <a:off x="7463764" y="1701351"/>
            <a:ext cx="757952" cy="757952"/>
          </a:xfrm>
          <a:prstGeom prst="ellipse">
            <a:avLst/>
          </a:prstGeom>
          <a:gradFill>
            <a:gsLst>
              <a:gs pos="0">
                <a:schemeClr val="accent1">
                  <a:lumMod val="20000"/>
                  <a:lumOff val="80000"/>
                  <a:alpha val="73000"/>
                </a:schemeClr>
              </a:gs>
              <a:gs pos="100000">
                <a:schemeClr val="accent1">
                  <a:lumMod val="20000"/>
                  <a:lumOff val="80000"/>
                  <a:alpha val="5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custDataLst>
              <p:tags r:id="rId6"/>
            </p:custDataLst>
          </p:nvPr>
        </p:nvSpPr>
        <p:spPr>
          <a:xfrm>
            <a:off x="7536351" y="1755523"/>
            <a:ext cx="600079" cy="600079"/>
          </a:xfrm>
          <a:prstGeom prst="ellipse">
            <a:avLst/>
          </a:prstGeom>
          <a:solidFill>
            <a:schemeClr val="accent1"/>
          </a:solidFill>
          <a:ln w="12700" cap="sq">
            <a:noFill/>
            <a:miter/>
          </a:ln>
          <a:effectLst>
            <a:outerShdw blurRad="114300" dist="38100" dir="2700000" algn="tl"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7"/>
            </p:custDataLst>
          </p:nvPr>
        </p:nvSpPr>
        <p:spPr>
          <a:xfrm>
            <a:off x="7536351" y="1844560"/>
            <a:ext cx="600078" cy="400415"/>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16" name="标题 1"/>
          <p:cNvSpPr txBox="1"/>
          <p:nvPr>
            <p:custDataLst>
              <p:tags r:id="rId8"/>
            </p:custDataLst>
          </p:nvPr>
        </p:nvSpPr>
        <p:spPr>
          <a:xfrm>
            <a:off x="4007171" y="2986666"/>
            <a:ext cx="3263342" cy="996851"/>
          </a:xfrm>
          <a:prstGeom prst="rect">
            <a:avLst/>
          </a:prstGeom>
          <a:noFill/>
          <a:ln>
            <a:noFill/>
          </a:ln>
        </p:spPr>
        <p:txBody>
          <a:bodyPr vert="horz" wrap="square" lIns="91440" tIns="45720" rIns="91440" bIns="45720" rtlCol="0" anchor="ctr"/>
          <a:lstStyle/>
          <a:p>
            <a:pPr algn="l">
              <a:lnSpc>
                <a:spcPct val="110000"/>
              </a:lnSpc>
            </a:pPr>
            <a:r>
              <a:rPr kumimoji="1" lang="en-US" altLang="zh-CN" sz="22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原型功能架构</a:t>
            </a:r>
            <a:endParaRPr kumimoji="1" lang="zh-CN" altLang="en-US"/>
          </a:p>
        </p:txBody>
      </p:sp>
      <p:sp>
        <p:nvSpPr>
          <p:cNvPr id="17" name="标题 1"/>
          <p:cNvSpPr txBox="1"/>
          <p:nvPr>
            <p:custDataLst>
              <p:tags r:id="rId9"/>
            </p:custDataLst>
          </p:nvPr>
        </p:nvSpPr>
        <p:spPr>
          <a:xfrm>
            <a:off x="3215692" y="3132902"/>
            <a:ext cx="757952" cy="757952"/>
          </a:xfrm>
          <a:prstGeom prst="ellipse">
            <a:avLst/>
          </a:prstGeom>
          <a:gradFill>
            <a:gsLst>
              <a:gs pos="0">
                <a:schemeClr val="accent1">
                  <a:lumMod val="20000"/>
                  <a:lumOff val="80000"/>
                  <a:alpha val="73000"/>
                </a:schemeClr>
              </a:gs>
              <a:gs pos="100000">
                <a:schemeClr val="accent1">
                  <a:lumMod val="20000"/>
                  <a:lumOff val="80000"/>
                  <a:alpha val="5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custDataLst>
              <p:tags r:id="rId10"/>
            </p:custDataLst>
          </p:nvPr>
        </p:nvSpPr>
        <p:spPr>
          <a:xfrm>
            <a:off x="3287644" y="3211839"/>
            <a:ext cx="600079" cy="600079"/>
          </a:xfrm>
          <a:prstGeom prst="ellipse">
            <a:avLst/>
          </a:prstGeom>
          <a:solidFill>
            <a:schemeClr val="accent1"/>
          </a:solidFill>
          <a:ln w="12700" cap="sq">
            <a:noFill/>
            <a:miter/>
          </a:ln>
          <a:effectLst>
            <a:outerShdw blurRad="114300" dist="38100" dir="2700000" algn="tl"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custDataLst>
              <p:tags r:id="rId11"/>
            </p:custDataLst>
          </p:nvPr>
        </p:nvSpPr>
        <p:spPr>
          <a:xfrm>
            <a:off x="3256528" y="3312306"/>
            <a:ext cx="600079" cy="400415"/>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20" name="标题 1"/>
          <p:cNvSpPr txBox="1"/>
          <p:nvPr>
            <p:custDataLst>
              <p:tags r:id="rId12"/>
            </p:custDataLst>
          </p:nvPr>
        </p:nvSpPr>
        <p:spPr>
          <a:xfrm>
            <a:off x="8221903" y="2996826"/>
            <a:ext cx="3263342" cy="996851"/>
          </a:xfrm>
          <a:prstGeom prst="rect">
            <a:avLst/>
          </a:prstGeom>
          <a:noFill/>
          <a:ln>
            <a:noFill/>
          </a:ln>
        </p:spPr>
        <p:txBody>
          <a:bodyPr vert="horz" wrap="square" lIns="91440" tIns="45720" rIns="91440" bIns="45720" rtlCol="0" anchor="ctr"/>
          <a:lstStyle/>
          <a:p>
            <a:pPr algn="l">
              <a:lnSpc>
                <a:spcPct val="110000"/>
              </a:lnSpc>
            </a:pPr>
            <a:r>
              <a:rPr kumimoji="1" lang="en-US" altLang="zh-CN" sz="22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预期效果与价值</a:t>
            </a:r>
            <a:endParaRPr kumimoji="1" lang="zh-CN" altLang="en-US"/>
          </a:p>
        </p:txBody>
      </p:sp>
      <p:sp>
        <p:nvSpPr>
          <p:cNvPr id="21" name="标题 1"/>
          <p:cNvSpPr txBox="1"/>
          <p:nvPr>
            <p:custDataLst>
              <p:tags r:id="rId13"/>
            </p:custDataLst>
          </p:nvPr>
        </p:nvSpPr>
        <p:spPr>
          <a:xfrm>
            <a:off x="7448524" y="3140522"/>
            <a:ext cx="757952" cy="757952"/>
          </a:xfrm>
          <a:prstGeom prst="ellipse">
            <a:avLst/>
          </a:prstGeom>
          <a:gradFill>
            <a:gsLst>
              <a:gs pos="0">
                <a:schemeClr val="accent1">
                  <a:lumMod val="20000"/>
                  <a:lumOff val="80000"/>
                  <a:alpha val="73000"/>
                </a:schemeClr>
              </a:gs>
              <a:gs pos="100000">
                <a:schemeClr val="accent1">
                  <a:lumMod val="20000"/>
                  <a:lumOff val="80000"/>
                  <a:alpha val="5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custDataLst>
              <p:tags r:id="rId14"/>
            </p:custDataLst>
          </p:nvPr>
        </p:nvSpPr>
        <p:spPr>
          <a:xfrm>
            <a:off x="7518571" y="3213109"/>
            <a:ext cx="600079" cy="600079"/>
          </a:xfrm>
          <a:prstGeom prst="ellipse">
            <a:avLst/>
          </a:prstGeom>
          <a:solidFill>
            <a:schemeClr val="accent1"/>
          </a:solidFill>
          <a:ln w="12700" cap="sq">
            <a:noFill/>
            <a:miter/>
          </a:ln>
          <a:effectLst>
            <a:outerShdw blurRad="114300" dist="38100" dir="2700000" algn="tl"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custDataLst>
              <p:tags r:id="rId15"/>
            </p:custDataLst>
          </p:nvPr>
        </p:nvSpPr>
        <p:spPr>
          <a:xfrm>
            <a:off x="7518571" y="3312306"/>
            <a:ext cx="600078" cy="400415"/>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24" name="标题 1"/>
          <p:cNvSpPr txBox="1"/>
          <p:nvPr>
            <p:custDataLst>
              <p:tags r:id="rId16"/>
            </p:custDataLst>
          </p:nvPr>
        </p:nvSpPr>
        <p:spPr>
          <a:xfrm>
            <a:off x="4010980" y="4533787"/>
            <a:ext cx="3263342" cy="996851"/>
          </a:xfrm>
          <a:prstGeom prst="rect">
            <a:avLst/>
          </a:prstGeom>
          <a:noFill/>
          <a:ln>
            <a:noFill/>
          </a:ln>
        </p:spPr>
        <p:txBody>
          <a:bodyPr vert="horz" wrap="square" lIns="91440" tIns="45720" rIns="91440" bIns="45720" rtlCol="0" anchor="ctr"/>
          <a:lstStyle/>
          <a:p>
            <a:pPr algn="l">
              <a:lnSpc>
                <a:spcPct val="110000"/>
              </a:lnSpc>
            </a:pPr>
            <a:r>
              <a:rPr kumimoji="1" lang="en-US" altLang="zh-CN" sz="22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用户交互体验设计</a:t>
            </a:r>
            <a:endParaRPr kumimoji="1" lang="zh-CN" altLang="en-US"/>
          </a:p>
        </p:txBody>
      </p:sp>
      <p:sp>
        <p:nvSpPr>
          <p:cNvPr id="25" name="标题 1"/>
          <p:cNvSpPr txBox="1"/>
          <p:nvPr>
            <p:custDataLst>
              <p:tags r:id="rId17"/>
            </p:custDataLst>
          </p:nvPr>
        </p:nvSpPr>
        <p:spPr>
          <a:xfrm>
            <a:off x="3215692" y="4653353"/>
            <a:ext cx="757952" cy="757952"/>
          </a:xfrm>
          <a:prstGeom prst="ellipse">
            <a:avLst/>
          </a:prstGeom>
          <a:gradFill>
            <a:gsLst>
              <a:gs pos="0">
                <a:schemeClr val="accent1">
                  <a:lumMod val="20000"/>
                  <a:lumOff val="80000"/>
                  <a:alpha val="73000"/>
                </a:schemeClr>
              </a:gs>
              <a:gs pos="100000">
                <a:schemeClr val="accent1">
                  <a:lumMod val="20000"/>
                  <a:lumOff val="80000"/>
                  <a:alpha val="5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custDataLst>
              <p:tags r:id="rId18"/>
            </p:custDataLst>
          </p:nvPr>
        </p:nvSpPr>
        <p:spPr>
          <a:xfrm>
            <a:off x="3287644" y="4725305"/>
            <a:ext cx="600079" cy="600079"/>
          </a:xfrm>
          <a:prstGeom prst="ellipse">
            <a:avLst/>
          </a:prstGeom>
          <a:solidFill>
            <a:schemeClr val="accent1"/>
          </a:solidFill>
          <a:ln w="12700" cap="sq">
            <a:noFill/>
            <a:miter/>
          </a:ln>
          <a:effectLst>
            <a:outerShdw blurRad="114300" dist="38100" dir="2700000" algn="tl"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custDataLst>
              <p:tags r:id="rId19"/>
            </p:custDataLst>
          </p:nvPr>
        </p:nvSpPr>
        <p:spPr>
          <a:xfrm>
            <a:off x="3287643" y="4796562"/>
            <a:ext cx="600079" cy="400415"/>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8" name="标题 1"/>
          <p:cNvSpPr txBox="1"/>
          <p:nvPr>
            <p:custDataLst>
              <p:tags r:id="rId20"/>
            </p:custDataLst>
          </p:nvPr>
        </p:nvSpPr>
        <p:spPr>
          <a:xfrm>
            <a:off x="8255558" y="4509022"/>
            <a:ext cx="3263342" cy="996851"/>
          </a:xfrm>
          <a:prstGeom prst="rect">
            <a:avLst/>
          </a:prstGeom>
          <a:noFill/>
          <a:ln>
            <a:noFill/>
          </a:ln>
        </p:spPr>
        <p:txBody>
          <a:bodyPr vert="horz" wrap="square" lIns="91440" tIns="45720" rIns="91440" bIns="45720" rtlCol="0" anchor="ctr"/>
          <a:lstStyle/>
          <a:p>
            <a:pPr algn="l">
              <a:lnSpc>
                <a:spcPct val="110000"/>
              </a:lnSpc>
            </a:pPr>
            <a:r>
              <a:rPr kumimoji="1" lang="en-US" altLang="zh-CN" sz="22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总结与展望</a:t>
            </a:r>
            <a:endParaRPr kumimoji="1" lang="zh-CN" altLang="en-US"/>
          </a:p>
        </p:txBody>
      </p:sp>
      <p:sp>
        <p:nvSpPr>
          <p:cNvPr id="29" name="标题 1"/>
          <p:cNvSpPr txBox="1"/>
          <p:nvPr>
            <p:custDataLst>
              <p:tags r:id="rId21"/>
            </p:custDataLst>
          </p:nvPr>
        </p:nvSpPr>
        <p:spPr>
          <a:xfrm>
            <a:off x="7463764" y="4643193"/>
            <a:ext cx="757952" cy="757952"/>
          </a:xfrm>
          <a:prstGeom prst="ellipse">
            <a:avLst/>
          </a:prstGeom>
          <a:gradFill>
            <a:gsLst>
              <a:gs pos="0">
                <a:schemeClr val="accent1">
                  <a:lumMod val="20000"/>
                  <a:lumOff val="80000"/>
                  <a:alpha val="73000"/>
                </a:schemeClr>
              </a:gs>
              <a:gs pos="100000">
                <a:schemeClr val="accent1">
                  <a:lumMod val="20000"/>
                  <a:lumOff val="80000"/>
                  <a:alpha val="57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custDataLst>
              <p:tags r:id="rId22"/>
            </p:custDataLst>
          </p:nvPr>
        </p:nvSpPr>
        <p:spPr>
          <a:xfrm>
            <a:off x="7536351" y="4725305"/>
            <a:ext cx="600079" cy="600079"/>
          </a:xfrm>
          <a:prstGeom prst="ellipse">
            <a:avLst/>
          </a:prstGeom>
          <a:solidFill>
            <a:schemeClr val="accent1"/>
          </a:solidFill>
          <a:ln w="12700" cap="sq">
            <a:noFill/>
            <a:miter/>
          </a:ln>
          <a:effectLst>
            <a:outerShdw blurRad="114300" dist="38100" dir="2700000" algn="tl"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custDataLst>
              <p:tags r:id="rId23"/>
            </p:custDataLst>
          </p:nvPr>
        </p:nvSpPr>
        <p:spPr>
          <a:xfrm>
            <a:off x="7518571" y="4795292"/>
            <a:ext cx="600078" cy="400415"/>
          </a:xfrm>
          <a:prstGeom prst="rect">
            <a:avLst/>
          </a:prstGeom>
          <a:noFill/>
          <a:ln>
            <a:noFill/>
          </a:ln>
        </p:spPr>
        <p:txBody>
          <a:bodyPr vert="horz" wrap="square" lIns="91440" tIns="45720" rIns="91440" bIns="45720" rtlCol="0" anchor="t"/>
          <a:lstStyle/>
          <a:p>
            <a:pPr algn="ctr">
              <a:lnSpc>
                <a:spcPct val="110000"/>
              </a:lnSpc>
            </a:pPr>
            <a:r>
              <a:rPr kumimoji="1" lang="en-US" altLang="zh-CN" sz="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06</a:t>
            </a:r>
            <a:endParaRPr kumimoji="1" lang="zh-CN" altLang="en-US"/>
          </a:p>
        </p:txBody>
      </p:sp>
      <p:sp>
        <p:nvSpPr>
          <p:cNvPr id="40" name="标题 1"/>
          <p:cNvSpPr txBox="1"/>
          <p:nvPr>
            <p:custDataLst>
              <p:tags r:id="rId24"/>
            </p:custDataLst>
          </p:nvPr>
        </p:nvSpPr>
        <p:spPr>
          <a:xfrm>
            <a:off x="8256241" y="1556796"/>
            <a:ext cx="3263342" cy="996851"/>
          </a:xfrm>
          <a:prstGeom prst="rect">
            <a:avLst/>
          </a:prstGeom>
          <a:noFill/>
          <a:ln>
            <a:noFill/>
          </a:ln>
        </p:spPr>
        <p:txBody>
          <a:bodyPr vert="horz" wrap="square" lIns="91440" tIns="45720" rIns="91440" bIns="45720" rtlCol="0" anchor="ctr"/>
          <a:lstStyle/>
          <a:p>
            <a:pPr algn="l">
              <a:lnSpc>
                <a:spcPct val="110000"/>
              </a:lnSpc>
            </a:pPr>
            <a:r>
              <a:rPr kumimoji="1" lang="en-US" altLang="zh-CN" sz="22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数据管理与安全</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5877670" y="2133973"/>
            <a:ext cx="4356695" cy="129540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4" name="标题 1"/>
          <p:cNvSpPr txBox="1"/>
          <p:nvPr/>
        </p:nvSpPr>
        <p:spPr>
          <a:xfrm>
            <a:off x="4797336" y="3367588"/>
            <a:ext cx="6899787" cy="2554022"/>
          </a:xfrm>
          <a:prstGeom prst="rect">
            <a:avLst/>
          </a:prstGeom>
          <a:noFill/>
          <a:ln>
            <a:noFill/>
          </a:ln>
        </p:spPr>
        <p:txBody>
          <a:bodyPr vert="horz" wrap="square" lIns="91440" tIns="45720" rIns="91440" bIns="45720" rtlCol="0" anchor="t"/>
          <a:lstStyle/>
          <a:p>
            <a:pPr algn="r">
              <a:lnSpc>
                <a:spcPct val="130000"/>
              </a:lnSpc>
            </a:pPr>
            <a:r>
              <a:rPr kumimoji="1" lang="en-US" altLang="zh-CN" sz="52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项目背景与目标</a:t>
            </a:r>
            <a:endParaRPr kumimoji="1" lang="zh-CN" altLang="en-US"/>
          </a:p>
        </p:txBody>
      </p:sp>
      <p:sp>
        <p:nvSpPr>
          <p:cNvPr id="5" name="标题 1"/>
          <p:cNvSpPr txBox="1"/>
          <p:nvPr/>
        </p:nvSpPr>
        <p:spPr>
          <a:xfrm flipH="1">
            <a:off x="10632331" y="1110753"/>
            <a:ext cx="823724" cy="125912"/>
          </a:xfrm>
          <a:custGeom>
            <a:avLst/>
            <a:gdLst>
              <a:gd name="connsiteX0" fmla="*/ 760768 w 823724"/>
              <a:gd name="connsiteY0" fmla="*/ 0 h 125912"/>
              <a:gd name="connsiteX1" fmla="*/ 823724 w 823724"/>
              <a:gd name="connsiteY1" fmla="*/ 62956 h 125912"/>
              <a:gd name="connsiteX2" fmla="*/ 760768 w 823724"/>
              <a:gd name="connsiteY2" fmla="*/ 125912 h 125912"/>
              <a:gd name="connsiteX3" fmla="*/ 697812 w 823724"/>
              <a:gd name="connsiteY3" fmla="*/ 62956 h 125912"/>
              <a:gd name="connsiteX4" fmla="*/ 760768 w 823724"/>
              <a:gd name="connsiteY4" fmla="*/ 0 h 125912"/>
              <a:gd name="connsiteX5" fmla="*/ 411862 w 823724"/>
              <a:gd name="connsiteY5" fmla="*/ 0 h 125912"/>
              <a:gd name="connsiteX6" fmla="*/ 474818 w 823724"/>
              <a:gd name="connsiteY6" fmla="*/ 62956 h 125912"/>
              <a:gd name="connsiteX7" fmla="*/ 411862 w 823724"/>
              <a:gd name="connsiteY7" fmla="*/ 125912 h 125912"/>
              <a:gd name="connsiteX8" fmla="*/ 348906 w 823724"/>
              <a:gd name="connsiteY8" fmla="*/ 62956 h 125912"/>
              <a:gd name="connsiteX9" fmla="*/ 411862 w 823724"/>
              <a:gd name="connsiteY9" fmla="*/ 0 h 125912"/>
              <a:gd name="connsiteX10" fmla="*/ 62956 w 823724"/>
              <a:gd name="connsiteY10" fmla="*/ 0 h 125912"/>
              <a:gd name="connsiteX11" fmla="*/ 125912 w 823724"/>
              <a:gd name="connsiteY11" fmla="*/ 62956 h 125912"/>
              <a:gd name="connsiteX12" fmla="*/ 62956 w 823724"/>
              <a:gd name="connsiteY12" fmla="*/ 125912 h 125912"/>
              <a:gd name="connsiteX13" fmla="*/ 0 w 823724"/>
              <a:gd name="connsiteY13" fmla="*/ 62956 h 125912"/>
              <a:gd name="connsiteX14" fmla="*/ 62956 w 823724"/>
              <a:gd name="connsiteY14" fmla="*/ 0 h 125912"/>
            </a:gdLst>
            <a:ahLst/>
            <a:cxnLst/>
            <a:rect l="l" t="t" r="r" b="b"/>
            <a:pathLst>
              <a:path w="823724" h="125912">
                <a:moveTo>
                  <a:pt x="760768" y="0"/>
                </a:moveTo>
                <a:cubicBezTo>
                  <a:pt x="795538" y="0"/>
                  <a:pt x="823724" y="28186"/>
                  <a:pt x="823724" y="62956"/>
                </a:cubicBezTo>
                <a:cubicBezTo>
                  <a:pt x="823724" y="97726"/>
                  <a:pt x="795538" y="125912"/>
                  <a:pt x="760768" y="125912"/>
                </a:cubicBezTo>
                <a:cubicBezTo>
                  <a:pt x="725998" y="125912"/>
                  <a:pt x="697812" y="97726"/>
                  <a:pt x="697812" y="62956"/>
                </a:cubicBezTo>
                <a:cubicBezTo>
                  <a:pt x="697812" y="28186"/>
                  <a:pt x="725998" y="0"/>
                  <a:pt x="760768" y="0"/>
                </a:cubicBezTo>
                <a:close/>
                <a:moveTo>
                  <a:pt x="411862" y="0"/>
                </a:moveTo>
                <a:cubicBezTo>
                  <a:pt x="446632" y="0"/>
                  <a:pt x="474818" y="28186"/>
                  <a:pt x="474818" y="62956"/>
                </a:cubicBezTo>
                <a:cubicBezTo>
                  <a:pt x="474818" y="97726"/>
                  <a:pt x="446632" y="125912"/>
                  <a:pt x="411862" y="125912"/>
                </a:cubicBezTo>
                <a:cubicBezTo>
                  <a:pt x="377092" y="125912"/>
                  <a:pt x="348906" y="97726"/>
                  <a:pt x="348906" y="62956"/>
                </a:cubicBezTo>
                <a:cubicBezTo>
                  <a:pt x="348906" y="28186"/>
                  <a:pt x="377092" y="0"/>
                  <a:pt x="411862" y="0"/>
                </a:cubicBezTo>
                <a:close/>
                <a:moveTo>
                  <a:pt x="62956" y="0"/>
                </a:moveTo>
                <a:cubicBezTo>
                  <a:pt x="97726" y="0"/>
                  <a:pt x="125912" y="28186"/>
                  <a:pt x="125912" y="62956"/>
                </a:cubicBezTo>
                <a:cubicBezTo>
                  <a:pt x="125912" y="97726"/>
                  <a:pt x="97726" y="125912"/>
                  <a:pt x="62956" y="125912"/>
                </a:cubicBezTo>
                <a:cubicBezTo>
                  <a:pt x="28186" y="125912"/>
                  <a:pt x="0" y="97726"/>
                  <a:pt x="0" y="62956"/>
                </a:cubicBezTo>
                <a:cubicBezTo>
                  <a:pt x="0" y="28186"/>
                  <a:pt x="28186" y="0"/>
                  <a:pt x="6295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1">
            <a:off x="5264891" y="2055456"/>
            <a:ext cx="843598" cy="1527089"/>
          </a:xfrm>
          <a:custGeom>
            <a:avLst/>
            <a:gdLst>
              <a:gd name="connsiteX0" fmla="*/ 1 w 843598"/>
              <a:gd name="connsiteY0" fmla="*/ 1527089 h 1527089"/>
              <a:gd name="connsiteX1" fmla="*/ 421800 w 843598"/>
              <a:gd name="connsiteY1" fmla="*/ 881929 h 1527089"/>
              <a:gd name="connsiteX2" fmla="*/ 843598 w 843598"/>
              <a:gd name="connsiteY2" fmla="*/ 1527089 h 1527089"/>
              <a:gd name="connsiteX3" fmla="*/ 0 w 843598"/>
              <a:gd name="connsiteY3" fmla="*/ 645160 h 1527089"/>
              <a:gd name="connsiteX4" fmla="*/ 421799 w 843598"/>
              <a:gd name="connsiteY4" fmla="*/ 0 h 1527089"/>
              <a:gd name="connsiteX5" fmla="*/ 843596 w 843598"/>
              <a:gd name="connsiteY5" fmla="*/ 645160 h 1527089"/>
            </a:gdLst>
            <a:ahLst/>
            <a:cxnLst/>
            <a:rect l="l" t="t" r="r" b="b"/>
            <a:pathLst>
              <a:path w="843598" h="1527089">
                <a:moveTo>
                  <a:pt x="1" y="1527089"/>
                </a:moveTo>
                <a:lnTo>
                  <a:pt x="421800" y="881929"/>
                </a:lnTo>
                <a:lnTo>
                  <a:pt x="843598" y="1527089"/>
                </a:lnTo>
                <a:close/>
                <a:moveTo>
                  <a:pt x="0" y="645160"/>
                </a:moveTo>
                <a:lnTo>
                  <a:pt x="421799" y="0"/>
                </a:lnTo>
                <a:lnTo>
                  <a:pt x="843596" y="645160"/>
                </a:lnTo>
                <a:close/>
              </a:path>
            </a:pathLst>
          </a:custGeom>
          <a:solidFill>
            <a:schemeClr val="bg1">
              <a:lumMod val="85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0" y="0"/>
            <a:ext cx="2408637" cy="2315096"/>
          </a:xfrm>
          <a:custGeom>
            <a:avLst/>
            <a:gdLst>
              <a:gd name="connsiteX0" fmla="*/ 268511 w 2408637"/>
              <a:gd name="connsiteY0" fmla="*/ 0 h 2315096"/>
              <a:gd name="connsiteX1" fmla="*/ 2408637 w 2408637"/>
              <a:gd name="connsiteY1" fmla="*/ 0 h 2315096"/>
              <a:gd name="connsiteX2" fmla="*/ 2408637 w 2408637"/>
              <a:gd name="connsiteY2" fmla="*/ 1976032 h 2315096"/>
              <a:gd name="connsiteX3" fmla="*/ 2404883 w 2408637"/>
              <a:gd name="connsiteY3" fmla="*/ 1979444 h 2315096"/>
              <a:gd name="connsiteX4" fmla="*/ 1469894 w 2408637"/>
              <a:gd name="connsiteY4" fmla="*/ 2315096 h 2315096"/>
              <a:gd name="connsiteX5" fmla="*/ 0 w 2408637"/>
              <a:gd name="connsiteY5" fmla="*/ 845202 h 2315096"/>
              <a:gd name="connsiteX6" fmla="*/ 251035 w 2408637"/>
              <a:gd name="connsiteY6" fmla="*/ 23370 h 2315096"/>
            </a:gdLst>
            <a:ahLst/>
            <a:cxnLst/>
            <a:rect l="l" t="t" r="r" b="b"/>
            <a:pathLst>
              <a:path w="2408637" h="2315096">
                <a:moveTo>
                  <a:pt x="268511" y="0"/>
                </a:moveTo>
                <a:lnTo>
                  <a:pt x="2408637" y="0"/>
                </a:lnTo>
                <a:lnTo>
                  <a:pt x="2408637" y="1976032"/>
                </a:lnTo>
                <a:lnTo>
                  <a:pt x="2404883" y="1979444"/>
                </a:lnTo>
                <a:cubicBezTo>
                  <a:pt x="2150799" y="2189133"/>
                  <a:pt x="1825056" y="2315096"/>
                  <a:pt x="1469894" y="2315096"/>
                </a:cubicBezTo>
                <a:cubicBezTo>
                  <a:pt x="658094" y="2315096"/>
                  <a:pt x="0" y="1657002"/>
                  <a:pt x="0" y="845202"/>
                </a:cubicBezTo>
                <a:cubicBezTo>
                  <a:pt x="0" y="540777"/>
                  <a:pt x="92545" y="257967"/>
                  <a:pt x="251035" y="2337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0" y="4542904"/>
            <a:ext cx="2408637" cy="2315096"/>
          </a:xfrm>
          <a:custGeom>
            <a:avLst/>
            <a:gdLst>
              <a:gd name="connsiteX0" fmla="*/ 1469894 w 2408637"/>
              <a:gd name="connsiteY0" fmla="*/ 0 h 2315096"/>
              <a:gd name="connsiteX1" fmla="*/ 2404883 w 2408637"/>
              <a:gd name="connsiteY1" fmla="*/ 335653 h 2315096"/>
              <a:gd name="connsiteX2" fmla="*/ 2408637 w 2408637"/>
              <a:gd name="connsiteY2" fmla="*/ 339064 h 2315096"/>
              <a:gd name="connsiteX3" fmla="*/ 2408637 w 2408637"/>
              <a:gd name="connsiteY3" fmla="*/ 2315096 h 2315096"/>
              <a:gd name="connsiteX4" fmla="*/ 268511 w 2408637"/>
              <a:gd name="connsiteY4" fmla="*/ 2315096 h 2315096"/>
              <a:gd name="connsiteX5" fmla="*/ 251035 w 2408637"/>
              <a:gd name="connsiteY5" fmla="*/ 2291726 h 2315096"/>
              <a:gd name="connsiteX6" fmla="*/ 0 w 2408637"/>
              <a:gd name="connsiteY6" fmla="*/ 1469894 h 2315096"/>
              <a:gd name="connsiteX7" fmla="*/ 1469894 w 2408637"/>
              <a:gd name="connsiteY7" fmla="*/ 0 h 2315096"/>
            </a:gdLst>
            <a:ahLst/>
            <a:cxnLst/>
            <a:rect l="l" t="t" r="r" b="b"/>
            <a:pathLst>
              <a:path w="2408637" h="2315096">
                <a:moveTo>
                  <a:pt x="1469894" y="0"/>
                </a:moveTo>
                <a:cubicBezTo>
                  <a:pt x="1825056" y="0"/>
                  <a:pt x="2150799" y="125964"/>
                  <a:pt x="2404883" y="335653"/>
                </a:cubicBezTo>
                <a:lnTo>
                  <a:pt x="2408637" y="339064"/>
                </a:lnTo>
                <a:lnTo>
                  <a:pt x="2408637" y="2315096"/>
                </a:lnTo>
                <a:lnTo>
                  <a:pt x="268511" y="2315096"/>
                </a:lnTo>
                <a:lnTo>
                  <a:pt x="251035" y="2291726"/>
                </a:lnTo>
                <a:cubicBezTo>
                  <a:pt x="92545" y="2057129"/>
                  <a:pt x="0" y="1774319"/>
                  <a:pt x="0" y="1469894"/>
                </a:cubicBezTo>
                <a:cubicBezTo>
                  <a:pt x="0" y="658094"/>
                  <a:pt x="658094" y="0"/>
                  <a:pt x="1469894" y="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2567940" y="260985"/>
            <a:ext cx="3135630" cy="3297555"/>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2319020" y="3971925"/>
            <a:ext cx="3224530" cy="3339465"/>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0" y="994769"/>
            <a:ext cx="4201420" cy="4982072"/>
          </a:xfrm>
          <a:custGeom>
            <a:avLst/>
            <a:gdLst>
              <a:gd name="connsiteX0" fmla="*/ 2547841 w 4384482"/>
              <a:gd name="connsiteY0" fmla="*/ 0 h 5095682"/>
              <a:gd name="connsiteX1" fmla="*/ 4349437 w 4384482"/>
              <a:gd name="connsiteY1" fmla="*/ 746245 h 5095682"/>
              <a:gd name="connsiteX2" fmla="*/ 4384482 w 4384482"/>
              <a:gd name="connsiteY2" fmla="*/ 784805 h 5095682"/>
              <a:gd name="connsiteX3" fmla="*/ 4384482 w 4384482"/>
              <a:gd name="connsiteY3" fmla="*/ 4310878 h 5095682"/>
              <a:gd name="connsiteX4" fmla="*/ 4349437 w 4384482"/>
              <a:gd name="connsiteY4" fmla="*/ 4349437 h 5095682"/>
              <a:gd name="connsiteX5" fmla="*/ 2547841 w 4384482"/>
              <a:gd name="connsiteY5" fmla="*/ 5095682 h 5095682"/>
              <a:gd name="connsiteX6" fmla="*/ 0 w 4384482"/>
              <a:gd name="connsiteY6" fmla="*/ 2547841 h 5095682"/>
              <a:gd name="connsiteX7" fmla="*/ 2547841 w 4384482"/>
              <a:gd name="connsiteY7" fmla="*/ 0 h 5095682"/>
            </a:gdLst>
            <a:ahLst/>
            <a:cxnLst/>
            <a:rect l="l" t="t" r="r" b="b"/>
            <a:pathLst>
              <a:path w="4384482" h="5095682">
                <a:moveTo>
                  <a:pt x="2547841" y="0"/>
                </a:moveTo>
                <a:cubicBezTo>
                  <a:pt x="3251408" y="0"/>
                  <a:pt x="3888368" y="285177"/>
                  <a:pt x="4349437" y="746245"/>
                </a:cubicBezTo>
                <a:lnTo>
                  <a:pt x="4384482" y="784805"/>
                </a:lnTo>
                <a:lnTo>
                  <a:pt x="4384482" y="4310878"/>
                </a:lnTo>
                <a:lnTo>
                  <a:pt x="4349437" y="4349437"/>
                </a:lnTo>
                <a:cubicBezTo>
                  <a:pt x="3888368" y="4810506"/>
                  <a:pt x="3251408" y="5095682"/>
                  <a:pt x="2547841" y="5095682"/>
                </a:cubicBezTo>
                <a:cubicBezTo>
                  <a:pt x="1140707" y="5095682"/>
                  <a:pt x="0" y="3954975"/>
                  <a:pt x="0" y="2547841"/>
                </a:cubicBezTo>
                <a:cubicBezTo>
                  <a:pt x="0" y="1140707"/>
                  <a:pt x="1140707" y="0"/>
                  <a:pt x="2547841"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380942"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80942"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flipV="1">
            <a:off x="11284859"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284859"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344022" y="768723"/>
            <a:ext cx="2398415" cy="266065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01</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1"/>
            </p:custDataLst>
          </p:nvPr>
        </p:nvSpPr>
        <p:spPr>
          <a:xfrm>
            <a:off x="1050474" y="4940643"/>
            <a:ext cx="3165175" cy="1197644"/>
          </a:xfrm>
          <a:prstGeom prst="rect">
            <a:avLst/>
          </a:prstGeom>
          <a:noFill/>
          <a:ln cap="sq">
            <a:noFill/>
          </a:ln>
        </p:spPr>
        <p:txBody>
          <a:bodyPr vert="horz" wrap="square" lIns="0" tIns="0" rIns="0" bIns="0" rtlCol="0" anchor="t"/>
          <a:lstStyle/>
          <a:p>
            <a:pPr indent="457200" algn="l">
              <a:lnSpc>
                <a:spcPct val="150000"/>
              </a:lnSpc>
            </a:pPr>
            <a:r>
              <a:rPr kumimoji="1" lang="en-US" altLang="zh-CN" sz="96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打造智能、高效、易用的 AI 校务问答机器人，整合校园信息，实现一站式查询，借助自然语言处理技术，让师生通过简单提问获取精准答案。</a:t>
            </a:r>
            <a:endParaRPr kumimoji="1" lang="en-US" altLang="zh-CN" sz="96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96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提升校园信息服务质量，改善师生校园生活与学习体验，推动智慧校园建设进程，为校园信息化发展提供有力支撑。</a:t>
            </a:r>
            <a:endParaRPr kumimoji="1" lang="zh-CN" altLang="en-US"/>
          </a:p>
        </p:txBody>
      </p:sp>
      <p:sp>
        <p:nvSpPr>
          <p:cNvPr id="7" name="标题 1"/>
          <p:cNvSpPr txBox="1"/>
          <p:nvPr>
            <p:custDataLst>
              <p:tags r:id="rId2"/>
            </p:custDataLst>
          </p:nvPr>
        </p:nvSpPr>
        <p:spPr>
          <a:xfrm>
            <a:off x="1050406" y="4149166"/>
            <a:ext cx="3165175" cy="579733"/>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8A8E50">
                    <a:alpha val="100000"/>
                  </a:srgbClr>
                </a:solidFill>
                <a:latin typeface="Source Han Sans CN Bold" panose="020B0800000000000000" charset="-122"/>
                <a:ea typeface="Source Han Sans CN Bold" panose="020B0800000000000000" charset="-122"/>
                <a:cs typeface="Source Han Sans CN Bold" panose="020B0800000000000000" charset="-122"/>
              </a:rPr>
              <a:t>项目目标设定</a:t>
            </a:r>
            <a:endParaRPr kumimoji="1" lang="zh-CN" altLang="en-US"/>
          </a:p>
        </p:txBody>
      </p:sp>
      <p:sp>
        <p:nvSpPr>
          <p:cNvPr id="8" name="标题 1"/>
          <p:cNvSpPr txBox="1"/>
          <p:nvPr>
            <p:custDataLst>
              <p:tags r:id="rId3"/>
            </p:custDataLst>
          </p:nvPr>
        </p:nvSpPr>
        <p:spPr>
          <a:xfrm>
            <a:off x="1054866" y="2164646"/>
            <a:ext cx="3165175" cy="1197644"/>
          </a:xfrm>
          <a:prstGeom prst="rect">
            <a:avLst/>
          </a:prstGeom>
          <a:noFill/>
          <a:ln cap="sq">
            <a:noFill/>
          </a:ln>
        </p:spPr>
        <p:txBody>
          <a:bodyPr vert="horz" wrap="square" lIns="0" tIns="0" rIns="0" bIns="0" rtlCol="0" anchor="t"/>
          <a:lstStyle/>
          <a:p>
            <a:pPr indent="457200" algn="l">
              <a:lnSpc>
                <a:spcPct val="150000"/>
              </a:lnSpc>
            </a:pPr>
            <a:r>
              <a:rPr kumimoji="1" lang="en-US" altLang="zh-CN" sz="96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师生获取校务信息需在多个平台切换，如查询课程安排、图书馆资源等，效率低下，传统方式无法满足及时性和准确性需求。</a:t>
            </a:r>
            <a:endParaRPr kumimoji="1" lang="en-US" altLang="zh-CN" sz="96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96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以查询图书馆资源为例，需登录图书馆系统，再按分类查找，流程繁琐，且不同系统间数据更新不同步，易导致信息滞后。</a:t>
            </a:r>
            <a:endParaRPr kumimoji="1" lang="zh-CN" altLang="en-US"/>
          </a:p>
        </p:txBody>
      </p:sp>
      <p:sp>
        <p:nvSpPr>
          <p:cNvPr id="9" name="标题 1"/>
          <p:cNvSpPr txBox="1"/>
          <p:nvPr>
            <p:custDataLst>
              <p:tags r:id="rId4"/>
            </p:custDataLst>
          </p:nvPr>
        </p:nvSpPr>
        <p:spPr>
          <a:xfrm>
            <a:off x="1050352" y="1476674"/>
            <a:ext cx="3165175" cy="579733"/>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信息获取低效</a:t>
            </a:r>
            <a:endParaRPr kumimoji="1" lang="zh-CN" altLang="en-US"/>
          </a:p>
        </p:txBody>
      </p:sp>
      <p:sp>
        <p:nvSpPr>
          <p:cNvPr id="12" name="标题 1"/>
          <p:cNvSpPr txBox="1"/>
          <p:nvPr/>
        </p:nvSpPr>
        <p:spPr>
          <a:xfrm>
            <a:off x="6747133" y="2154579"/>
            <a:ext cx="457846" cy="45784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5045088" y="2154579"/>
            <a:ext cx="400905" cy="457846"/>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5860725" y="3601102"/>
            <a:ext cx="457846" cy="443075"/>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校园信息现状与痛点</a:t>
            </a:r>
            <a:endParaRPr kumimoji="1" lang="zh-CN" altLang="en-US"/>
          </a:p>
        </p:txBody>
      </p:sp>
      <p:sp>
        <p:nvSpPr>
          <p:cNvPr id="16"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8" name="图片 2"/>
          <p:cNvPicPr>
            <a:picLocks noChangeAspect="1"/>
          </p:cNvPicPr>
          <p:nvPr/>
        </p:nvPicPr>
        <p:blipFill>
          <a:blip r:embed="rId5"/>
          <a:stretch>
            <a:fillRect/>
          </a:stretch>
        </p:blipFill>
        <p:spPr>
          <a:xfrm>
            <a:off x="5316220" y="1700530"/>
            <a:ext cx="6193155" cy="415417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5877670" y="2133973"/>
            <a:ext cx="4356695" cy="129540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4" name="标题 1"/>
          <p:cNvSpPr txBox="1"/>
          <p:nvPr/>
        </p:nvSpPr>
        <p:spPr>
          <a:xfrm>
            <a:off x="4797336" y="3367588"/>
            <a:ext cx="6899787" cy="2554022"/>
          </a:xfrm>
          <a:prstGeom prst="rect">
            <a:avLst/>
          </a:prstGeom>
          <a:noFill/>
          <a:ln>
            <a:noFill/>
          </a:ln>
        </p:spPr>
        <p:txBody>
          <a:bodyPr vert="horz" wrap="square" lIns="91440" tIns="45720" rIns="91440" bIns="45720" rtlCol="0" anchor="t"/>
          <a:lstStyle/>
          <a:p>
            <a:pPr algn="r">
              <a:lnSpc>
                <a:spcPct val="130000"/>
              </a:lnSpc>
            </a:pPr>
            <a:r>
              <a:rPr kumimoji="1" lang="en-US" altLang="zh-CN" sz="52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原型功能架构</a:t>
            </a:r>
            <a:endParaRPr kumimoji="1" lang="zh-CN" altLang="en-US"/>
          </a:p>
        </p:txBody>
      </p:sp>
      <p:sp>
        <p:nvSpPr>
          <p:cNvPr id="5" name="标题 1"/>
          <p:cNvSpPr txBox="1"/>
          <p:nvPr/>
        </p:nvSpPr>
        <p:spPr>
          <a:xfrm flipH="1">
            <a:off x="10632331" y="1110753"/>
            <a:ext cx="823724" cy="125912"/>
          </a:xfrm>
          <a:custGeom>
            <a:avLst/>
            <a:gdLst>
              <a:gd name="connsiteX0" fmla="*/ 760768 w 823724"/>
              <a:gd name="connsiteY0" fmla="*/ 0 h 125912"/>
              <a:gd name="connsiteX1" fmla="*/ 823724 w 823724"/>
              <a:gd name="connsiteY1" fmla="*/ 62956 h 125912"/>
              <a:gd name="connsiteX2" fmla="*/ 760768 w 823724"/>
              <a:gd name="connsiteY2" fmla="*/ 125912 h 125912"/>
              <a:gd name="connsiteX3" fmla="*/ 697812 w 823724"/>
              <a:gd name="connsiteY3" fmla="*/ 62956 h 125912"/>
              <a:gd name="connsiteX4" fmla="*/ 760768 w 823724"/>
              <a:gd name="connsiteY4" fmla="*/ 0 h 125912"/>
              <a:gd name="connsiteX5" fmla="*/ 411862 w 823724"/>
              <a:gd name="connsiteY5" fmla="*/ 0 h 125912"/>
              <a:gd name="connsiteX6" fmla="*/ 474818 w 823724"/>
              <a:gd name="connsiteY6" fmla="*/ 62956 h 125912"/>
              <a:gd name="connsiteX7" fmla="*/ 411862 w 823724"/>
              <a:gd name="connsiteY7" fmla="*/ 125912 h 125912"/>
              <a:gd name="connsiteX8" fmla="*/ 348906 w 823724"/>
              <a:gd name="connsiteY8" fmla="*/ 62956 h 125912"/>
              <a:gd name="connsiteX9" fmla="*/ 411862 w 823724"/>
              <a:gd name="connsiteY9" fmla="*/ 0 h 125912"/>
              <a:gd name="connsiteX10" fmla="*/ 62956 w 823724"/>
              <a:gd name="connsiteY10" fmla="*/ 0 h 125912"/>
              <a:gd name="connsiteX11" fmla="*/ 125912 w 823724"/>
              <a:gd name="connsiteY11" fmla="*/ 62956 h 125912"/>
              <a:gd name="connsiteX12" fmla="*/ 62956 w 823724"/>
              <a:gd name="connsiteY12" fmla="*/ 125912 h 125912"/>
              <a:gd name="connsiteX13" fmla="*/ 0 w 823724"/>
              <a:gd name="connsiteY13" fmla="*/ 62956 h 125912"/>
              <a:gd name="connsiteX14" fmla="*/ 62956 w 823724"/>
              <a:gd name="connsiteY14" fmla="*/ 0 h 125912"/>
            </a:gdLst>
            <a:ahLst/>
            <a:cxnLst/>
            <a:rect l="l" t="t" r="r" b="b"/>
            <a:pathLst>
              <a:path w="823724" h="125912">
                <a:moveTo>
                  <a:pt x="760768" y="0"/>
                </a:moveTo>
                <a:cubicBezTo>
                  <a:pt x="795538" y="0"/>
                  <a:pt x="823724" y="28186"/>
                  <a:pt x="823724" y="62956"/>
                </a:cubicBezTo>
                <a:cubicBezTo>
                  <a:pt x="823724" y="97726"/>
                  <a:pt x="795538" y="125912"/>
                  <a:pt x="760768" y="125912"/>
                </a:cubicBezTo>
                <a:cubicBezTo>
                  <a:pt x="725998" y="125912"/>
                  <a:pt x="697812" y="97726"/>
                  <a:pt x="697812" y="62956"/>
                </a:cubicBezTo>
                <a:cubicBezTo>
                  <a:pt x="697812" y="28186"/>
                  <a:pt x="725998" y="0"/>
                  <a:pt x="760768" y="0"/>
                </a:cubicBezTo>
                <a:close/>
                <a:moveTo>
                  <a:pt x="411862" y="0"/>
                </a:moveTo>
                <a:cubicBezTo>
                  <a:pt x="446632" y="0"/>
                  <a:pt x="474818" y="28186"/>
                  <a:pt x="474818" y="62956"/>
                </a:cubicBezTo>
                <a:cubicBezTo>
                  <a:pt x="474818" y="97726"/>
                  <a:pt x="446632" y="125912"/>
                  <a:pt x="411862" y="125912"/>
                </a:cubicBezTo>
                <a:cubicBezTo>
                  <a:pt x="377092" y="125912"/>
                  <a:pt x="348906" y="97726"/>
                  <a:pt x="348906" y="62956"/>
                </a:cubicBezTo>
                <a:cubicBezTo>
                  <a:pt x="348906" y="28186"/>
                  <a:pt x="377092" y="0"/>
                  <a:pt x="411862" y="0"/>
                </a:cubicBezTo>
                <a:close/>
                <a:moveTo>
                  <a:pt x="62956" y="0"/>
                </a:moveTo>
                <a:cubicBezTo>
                  <a:pt x="97726" y="0"/>
                  <a:pt x="125912" y="28186"/>
                  <a:pt x="125912" y="62956"/>
                </a:cubicBezTo>
                <a:cubicBezTo>
                  <a:pt x="125912" y="97726"/>
                  <a:pt x="97726" y="125912"/>
                  <a:pt x="62956" y="125912"/>
                </a:cubicBezTo>
                <a:cubicBezTo>
                  <a:pt x="28186" y="125912"/>
                  <a:pt x="0" y="97726"/>
                  <a:pt x="0" y="62956"/>
                </a:cubicBezTo>
                <a:cubicBezTo>
                  <a:pt x="0" y="28186"/>
                  <a:pt x="28186" y="0"/>
                  <a:pt x="6295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1">
            <a:off x="5264891" y="2055456"/>
            <a:ext cx="843598" cy="1527089"/>
          </a:xfrm>
          <a:custGeom>
            <a:avLst/>
            <a:gdLst>
              <a:gd name="connsiteX0" fmla="*/ 1 w 843598"/>
              <a:gd name="connsiteY0" fmla="*/ 1527089 h 1527089"/>
              <a:gd name="connsiteX1" fmla="*/ 421800 w 843598"/>
              <a:gd name="connsiteY1" fmla="*/ 881929 h 1527089"/>
              <a:gd name="connsiteX2" fmla="*/ 843598 w 843598"/>
              <a:gd name="connsiteY2" fmla="*/ 1527089 h 1527089"/>
              <a:gd name="connsiteX3" fmla="*/ 0 w 843598"/>
              <a:gd name="connsiteY3" fmla="*/ 645160 h 1527089"/>
              <a:gd name="connsiteX4" fmla="*/ 421799 w 843598"/>
              <a:gd name="connsiteY4" fmla="*/ 0 h 1527089"/>
              <a:gd name="connsiteX5" fmla="*/ 843596 w 843598"/>
              <a:gd name="connsiteY5" fmla="*/ 645160 h 1527089"/>
            </a:gdLst>
            <a:ahLst/>
            <a:cxnLst/>
            <a:rect l="l" t="t" r="r" b="b"/>
            <a:pathLst>
              <a:path w="843598" h="1527089">
                <a:moveTo>
                  <a:pt x="1" y="1527089"/>
                </a:moveTo>
                <a:lnTo>
                  <a:pt x="421800" y="881929"/>
                </a:lnTo>
                <a:lnTo>
                  <a:pt x="843598" y="1527089"/>
                </a:lnTo>
                <a:close/>
                <a:moveTo>
                  <a:pt x="0" y="645160"/>
                </a:moveTo>
                <a:lnTo>
                  <a:pt x="421799" y="0"/>
                </a:lnTo>
                <a:lnTo>
                  <a:pt x="843596" y="645160"/>
                </a:lnTo>
                <a:close/>
              </a:path>
            </a:pathLst>
          </a:custGeom>
          <a:solidFill>
            <a:schemeClr val="bg1">
              <a:lumMod val="85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0" y="0"/>
            <a:ext cx="2408637" cy="2315096"/>
          </a:xfrm>
          <a:custGeom>
            <a:avLst/>
            <a:gdLst>
              <a:gd name="connsiteX0" fmla="*/ 268511 w 2408637"/>
              <a:gd name="connsiteY0" fmla="*/ 0 h 2315096"/>
              <a:gd name="connsiteX1" fmla="*/ 2408637 w 2408637"/>
              <a:gd name="connsiteY1" fmla="*/ 0 h 2315096"/>
              <a:gd name="connsiteX2" fmla="*/ 2408637 w 2408637"/>
              <a:gd name="connsiteY2" fmla="*/ 1976032 h 2315096"/>
              <a:gd name="connsiteX3" fmla="*/ 2404883 w 2408637"/>
              <a:gd name="connsiteY3" fmla="*/ 1979444 h 2315096"/>
              <a:gd name="connsiteX4" fmla="*/ 1469894 w 2408637"/>
              <a:gd name="connsiteY4" fmla="*/ 2315096 h 2315096"/>
              <a:gd name="connsiteX5" fmla="*/ 0 w 2408637"/>
              <a:gd name="connsiteY5" fmla="*/ 845202 h 2315096"/>
              <a:gd name="connsiteX6" fmla="*/ 251035 w 2408637"/>
              <a:gd name="connsiteY6" fmla="*/ 23370 h 2315096"/>
            </a:gdLst>
            <a:ahLst/>
            <a:cxnLst/>
            <a:rect l="l" t="t" r="r" b="b"/>
            <a:pathLst>
              <a:path w="2408637" h="2315096">
                <a:moveTo>
                  <a:pt x="268511" y="0"/>
                </a:moveTo>
                <a:lnTo>
                  <a:pt x="2408637" y="0"/>
                </a:lnTo>
                <a:lnTo>
                  <a:pt x="2408637" y="1976032"/>
                </a:lnTo>
                <a:lnTo>
                  <a:pt x="2404883" y="1979444"/>
                </a:lnTo>
                <a:cubicBezTo>
                  <a:pt x="2150799" y="2189133"/>
                  <a:pt x="1825056" y="2315096"/>
                  <a:pt x="1469894" y="2315096"/>
                </a:cubicBezTo>
                <a:cubicBezTo>
                  <a:pt x="658094" y="2315096"/>
                  <a:pt x="0" y="1657002"/>
                  <a:pt x="0" y="845202"/>
                </a:cubicBezTo>
                <a:cubicBezTo>
                  <a:pt x="0" y="540777"/>
                  <a:pt x="92545" y="257967"/>
                  <a:pt x="251035" y="2337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0" y="4542904"/>
            <a:ext cx="2408637" cy="2315096"/>
          </a:xfrm>
          <a:custGeom>
            <a:avLst/>
            <a:gdLst>
              <a:gd name="connsiteX0" fmla="*/ 1469894 w 2408637"/>
              <a:gd name="connsiteY0" fmla="*/ 0 h 2315096"/>
              <a:gd name="connsiteX1" fmla="*/ 2404883 w 2408637"/>
              <a:gd name="connsiteY1" fmla="*/ 335653 h 2315096"/>
              <a:gd name="connsiteX2" fmla="*/ 2408637 w 2408637"/>
              <a:gd name="connsiteY2" fmla="*/ 339064 h 2315096"/>
              <a:gd name="connsiteX3" fmla="*/ 2408637 w 2408637"/>
              <a:gd name="connsiteY3" fmla="*/ 2315096 h 2315096"/>
              <a:gd name="connsiteX4" fmla="*/ 268511 w 2408637"/>
              <a:gd name="connsiteY4" fmla="*/ 2315096 h 2315096"/>
              <a:gd name="connsiteX5" fmla="*/ 251035 w 2408637"/>
              <a:gd name="connsiteY5" fmla="*/ 2291726 h 2315096"/>
              <a:gd name="connsiteX6" fmla="*/ 0 w 2408637"/>
              <a:gd name="connsiteY6" fmla="*/ 1469894 h 2315096"/>
              <a:gd name="connsiteX7" fmla="*/ 1469894 w 2408637"/>
              <a:gd name="connsiteY7" fmla="*/ 0 h 2315096"/>
            </a:gdLst>
            <a:ahLst/>
            <a:cxnLst/>
            <a:rect l="l" t="t" r="r" b="b"/>
            <a:pathLst>
              <a:path w="2408637" h="2315096">
                <a:moveTo>
                  <a:pt x="1469894" y="0"/>
                </a:moveTo>
                <a:cubicBezTo>
                  <a:pt x="1825056" y="0"/>
                  <a:pt x="2150799" y="125964"/>
                  <a:pt x="2404883" y="335653"/>
                </a:cubicBezTo>
                <a:lnTo>
                  <a:pt x="2408637" y="339064"/>
                </a:lnTo>
                <a:lnTo>
                  <a:pt x="2408637" y="2315096"/>
                </a:lnTo>
                <a:lnTo>
                  <a:pt x="268511" y="2315096"/>
                </a:lnTo>
                <a:lnTo>
                  <a:pt x="251035" y="2291726"/>
                </a:lnTo>
                <a:cubicBezTo>
                  <a:pt x="92545" y="2057129"/>
                  <a:pt x="0" y="1774319"/>
                  <a:pt x="0" y="1469894"/>
                </a:cubicBezTo>
                <a:cubicBezTo>
                  <a:pt x="0" y="658094"/>
                  <a:pt x="658094" y="0"/>
                  <a:pt x="1469894" y="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2408555" y="548640"/>
            <a:ext cx="2820035" cy="2771775"/>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2319020" y="3971925"/>
            <a:ext cx="3108960" cy="3339465"/>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0" y="994769"/>
            <a:ext cx="4201420" cy="4982072"/>
          </a:xfrm>
          <a:custGeom>
            <a:avLst/>
            <a:gdLst>
              <a:gd name="connsiteX0" fmla="*/ 2547841 w 4384482"/>
              <a:gd name="connsiteY0" fmla="*/ 0 h 5095682"/>
              <a:gd name="connsiteX1" fmla="*/ 4349437 w 4384482"/>
              <a:gd name="connsiteY1" fmla="*/ 746245 h 5095682"/>
              <a:gd name="connsiteX2" fmla="*/ 4384482 w 4384482"/>
              <a:gd name="connsiteY2" fmla="*/ 784805 h 5095682"/>
              <a:gd name="connsiteX3" fmla="*/ 4384482 w 4384482"/>
              <a:gd name="connsiteY3" fmla="*/ 4310878 h 5095682"/>
              <a:gd name="connsiteX4" fmla="*/ 4349437 w 4384482"/>
              <a:gd name="connsiteY4" fmla="*/ 4349437 h 5095682"/>
              <a:gd name="connsiteX5" fmla="*/ 2547841 w 4384482"/>
              <a:gd name="connsiteY5" fmla="*/ 5095682 h 5095682"/>
              <a:gd name="connsiteX6" fmla="*/ 0 w 4384482"/>
              <a:gd name="connsiteY6" fmla="*/ 2547841 h 5095682"/>
              <a:gd name="connsiteX7" fmla="*/ 2547841 w 4384482"/>
              <a:gd name="connsiteY7" fmla="*/ 0 h 5095682"/>
            </a:gdLst>
            <a:ahLst/>
            <a:cxnLst/>
            <a:rect l="l" t="t" r="r" b="b"/>
            <a:pathLst>
              <a:path w="4384482" h="5095682">
                <a:moveTo>
                  <a:pt x="2547841" y="0"/>
                </a:moveTo>
                <a:cubicBezTo>
                  <a:pt x="3251408" y="0"/>
                  <a:pt x="3888368" y="285177"/>
                  <a:pt x="4349437" y="746245"/>
                </a:cubicBezTo>
                <a:lnTo>
                  <a:pt x="4384482" y="784805"/>
                </a:lnTo>
                <a:lnTo>
                  <a:pt x="4384482" y="4310878"/>
                </a:lnTo>
                <a:lnTo>
                  <a:pt x="4349437" y="4349437"/>
                </a:lnTo>
                <a:cubicBezTo>
                  <a:pt x="3888368" y="4810506"/>
                  <a:pt x="3251408" y="5095682"/>
                  <a:pt x="2547841" y="5095682"/>
                </a:cubicBezTo>
                <a:cubicBezTo>
                  <a:pt x="1140707" y="5095682"/>
                  <a:pt x="0" y="3954975"/>
                  <a:pt x="0" y="2547841"/>
                </a:cubicBezTo>
                <a:cubicBezTo>
                  <a:pt x="0" y="1140707"/>
                  <a:pt x="1140707" y="0"/>
                  <a:pt x="2547841"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380942"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80942"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flipV="1">
            <a:off x="11284859"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284859"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344022" y="768723"/>
            <a:ext cx="2398415" cy="266065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02</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660400" y="3173600"/>
            <a:ext cx="2142126" cy="2622599"/>
          </a:xfrm>
          <a:prstGeom prst="rect">
            <a:avLst/>
          </a:prstGeom>
          <a:noFill/>
          <a:ln>
            <a:noFill/>
          </a:ln>
        </p:spPr>
        <p:txBody>
          <a:bodyPr vert="horz" wrap="square" lIns="0" tIns="0" rIns="0" bIns="0" rtlCol="0" anchor="t"/>
          <a:lstStyle/>
          <a:p>
            <a:pPr indent="457200" algn="l">
              <a:lnSpc>
                <a:spcPct val="150000"/>
              </a:lnSpc>
            </a:pPr>
            <a:r>
              <a:rPr kumimoji="1" lang="zh-CN" altLang="en-US" sz="10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为了更好地展示系统功能与用户之间的关系，我们引入了用例图。用例图可以帮助我们清晰地定义用户可以使用的功能以及功能之间的交互。</a:t>
            </a:r>
            <a:endParaRPr kumimoji="1" lang="zh-CN" altLang="en-US" sz="10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0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涵盖“图书馆资源查询”“校园设施位置查询”“课表信息查询”“成绩信息查询”等功能，以课表查询为例，输入学号或相关指令，机器人快速呈现完整课表，包括课程名称、上课时间、地点等详细信息，与学校教务系统实时同步，确保信息准确</a:t>
            </a:r>
            <a:r>
              <a:rPr kumimoji="1" lang="zh-CN" altLang="en-US" sz="10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sz="10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4" name="标题 1"/>
          <p:cNvSpPr txBox="1"/>
          <p:nvPr>
            <p:custDataLst>
              <p:tags r:id="rId2"/>
            </p:custDataLst>
          </p:nvPr>
        </p:nvSpPr>
        <p:spPr>
          <a:xfrm>
            <a:off x="660805" y="2573100"/>
            <a:ext cx="2141316" cy="532436"/>
          </a:xfrm>
          <a:prstGeom prst="roundRect">
            <a:avLst>
              <a:gd name="adj" fmla="val 50000"/>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3"/>
            </p:custDataLst>
          </p:nvPr>
        </p:nvSpPr>
        <p:spPr>
          <a:xfrm>
            <a:off x="683550" y="2578857"/>
            <a:ext cx="2095826" cy="491924"/>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校务信息查询</a:t>
            </a:r>
            <a:endParaRPr kumimoji="1" lang="zh-CN" altLang="en-US"/>
          </a:p>
        </p:txBody>
      </p:sp>
      <p:sp>
        <p:nvSpPr>
          <p:cNvPr id="6" name="标题 1"/>
          <p:cNvSpPr txBox="1"/>
          <p:nvPr>
            <p:custDataLst>
              <p:tags r:id="rId4"/>
            </p:custDataLst>
          </p:nvPr>
        </p:nvSpPr>
        <p:spPr>
          <a:xfrm>
            <a:off x="3143432" y="3182489"/>
            <a:ext cx="2142126" cy="2622599"/>
          </a:xfrm>
          <a:prstGeom prst="rect">
            <a:avLst/>
          </a:prstGeom>
          <a:noFill/>
          <a:ln>
            <a:noFill/>
          </a:ln>
        </p:spPr>
        <p:txBody>
          <a:bodyPr vert="horz" wrap="square" lIns="0" tIns="0" rIns="0" bIns="0" rtlCol="0" anchor="t"/>
          <a:lstStyle/>
          <a:p>
            <a:pPr indent="457200" algn="l">
              <a:lnSpc>
                <a:spcPct val="150000"/>
              </a:lnSpc>
            </a:pPr>
            <a:r>
              <a:rPr kumimoji="1" lang="en-US" altLang="zh-CN" sz="115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用户输入各类校务问题，机器人利用自然语言处理技术理解问题，从知识图谱和数据库中检索答案，精准回复，支持多轮交互，解决复杂问题。如询问“下学期的奖学金申请时间是什么时候？”机器人能准确给出答案。</a:t>
            </a:r>
            <a:endParaRPr kumimoji="1" lang="zh-CN" altLang="en-US"/>
          </a:p>
        </p:txBody>
      </p:sp>
      <p:sp>
        <p:nvSpPr>
          <p:cNvPr id="7" name="标题 1"/>
          <p:cNvSpPr txBox="1"/>
          <p:nvPr>
            <p:custDataLst>
              <p:tags r:id="rId5"/>
            </p:custDataLst>
          </p:nvPr>
        </p:nvSpPr>
        <p:spPr>
          <a:xfrm>
            <a:off x="3169872" y="2564846"/>
            <a:ext cx="2141316" cy="532436"/>
          </a:xfrm>
          <a:prstGeom prst="roundRect">
            <a:avLst>
              <a:gd name="adj" fmla="val 50000"/>
            </a:avLst>
          </a:prstGeom>
          <a:gradFill>
            <a:gsLst>
              <a:gs pos="4000">
                <a:schemeClr val="accent1"/>
              </a:gs>
              <a:gs pos="100000">
                <a:schemeClr val="accent2"/>
              </a:gs>
            </a:gsLst>
            <a:lin ang="2700000" scaled="0"/>
          </a:gradFill>
          <a:ln w="12700" cap="sq">
            <a:noFill/>
            <a:miter/>
          </a:ln>
          <a:effectLst>
            <a:outerShdw blurRad="50800" dist="38100" dir="2700000" algn="tl" rotWithShape="0">
              <a:schemeClr val="accent1">
                <a:lumMod val="75000"/>
                <a:alpha val="2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6"/>
            </p:custDataLst>
          </p:nvPr>
        </p:nvSpPr>
        <p:spPr>
          <a:xfrm>
            <a:off x="3215477" y="2573142"/>
            <a:ext cx="2095826" cy="491924"/>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智能问答</a:t>
            </a:r>
            <a:endParaRPr kumimoji="1" lang="zh-CN" altLang="en-US"/>
          </a:p>
        </p:txBody>
      </p:sp>
      <p:sp>
        <p:nvSpPr>
          <p:cNvPr id="18"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核心功能设计</a:t>
            </a:r>
            <a:endParaRPr kumimoji="1" lang="zh-CN" altLang="en-US"/>
          </a:p>
        </p:txBody>
      </p:sp>
      <p:sp>
        <p:nvSpPr>
          <p:cNvPr id="19"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8" descr="2edb1d53084958f71ec2e191b90de913_"/>
          <p:cNvPicPr>
            <a:picLocks noChangeAspect="1"/>
          </p:cNvPicPr>
          <p:nvPr/>
        </p:nvPicPr>
        <p:blipFill>
          <a:blip r:embed="rId7"/>
          <a:stretch>
            <a:fillRect/>
          </a:stretch>
        </p:blipFill>
        <p:spPr>
          <a:xfrm>
            <a:off x="9912350" y="1914525"/>
            <a:ext cx="2176145" cy="3872865"/>
          </a:xfrm>
          <a:prstGeom prst="rect">
            <a:avLst/>
          </a:prstGeom>
        </p:spPr>
      </p:pic>
      <p:pic>
        <p:nvPicPr>
          <p:cNvPr id="22" name="图片 6" descr="06ef8635a846d5b0c8f22ba94b3eec41_"/>
          <p:cNvPicPr>
            <a:picLocks noChangeAspect="1"/>
          </p:cNvPicPr>
          <p:nvPr/>
        </p:nvPicPr>
        <p:blipFill>
          <a:blip r:embed="rId8"/>
          <a:stretch>
            <a:fillRect/>
          </a:stretch>
        </p:blipFill>
        <p:spPr>
          <a:xfrm>
            <a:off x="7535545" y="1914525"/>
            <a:ext cx="2339340" cy="3863975"/>
          </a:xfrm>
          <a:prstGeom prst="rect">
            <a:avLst/>
          </a:prstGeom>
        </p:spPr>
      </p:pic>
      <p:sp>
        <p:nvSpPr>
          <p:cNvPr id="23" name="文本框 22"/>
          <p:cNvSpPr txBox="1"/>
          <p:nvPr/>
        </p:nvSpPr>
        <p:spPr>
          <a:xfrm>
            <a:off x="5375910" y="6165215"/>
            <a:ext cx="5474335" cy="368300"/>
          </a:xfrm>
          <a:prstGeom prst="rect">
            <a:avLst/>
          </a:prstGeom>
          <a:noFill/>
        </p:spPr>
        <p:txBody>
          <a:bodyPr wrap="square" rtlCol="0">
            <a:spAutoFit/>
          </a:bodyPr>
          <a:p>
            <a:r>
              <a:rPr lang="zh-CN" altLang="en-US" b="1"/>
              <a:t>你更喜欢机器人用简洁还是详细的方式回答问题？</a:t>
            </a:r>
            <a:endParaRPr lang="zh-CN" altLang="en-US" b="1"/>
          </a:p>
        </p:txBody>
      </p:sp>
      <p:pic>
        <p:nvPicPr>
          <p:cNvPr id="10" name="图片 1" descr="5797c02fa6ff0058392b66739b0a3e30_"/>
          <p:cNvPicPr>
            <a:picLocks noChangeAspect="1"/>
          </p:cNvPicPr>
          <p:nvPr/>
        </p:nvPicPr>
        <p:blipFill>
          <a:blip r:embed="rId9"/>
          <a:stretch>
            <a:fillRect/>
          </a:stretch>
        </p:blipFill>
        <p:spPr>
          <a:xfrm>
            <a:off x="5375910" y="1917065"/>
            <a:ext cx="2218690" cy="3721100"/>
          </a:xfrm>
          <a:prstGeom prst="rect">
            <a:avLst/>
          </a:prstGeom>
        </p:spPr>
      </p:pic>
      <p:sp>
        <p:nvSpPr>
          <p:cNvPr id="9" name="文本框 8"/>
          <p:cNvSpPr txBox="1"/>
          <p:nvPr/>
        </p:nvSpPr>
        <p:spPr>
          <a:xfrm>
            <a:off x="5807710" y="5778500"/>
            <a:ext cx="1547495" cy="368300"/>
          </a:xfrm>
          <a:prstGeom prst="rect">
            <a:avLst/>
          </a:prstGeom>
          <a:noFill/>
        </p:spPr>
        <p:txBody>
          <a:bodyPr wrap="square" rtlCol="0">
            <a:spAutoFit/>
          </a:bodyPr>
          <a:p>
            <a:r>
              <a:rPr lang="zh-CN" altLang="en-US"/>
              <a:t>用例图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69099"/>
            <a:ext cx="12192000" cy="88901"/>
          </a:xfrm>
          <a:prstGeom prst="rect">
            <a:avLst/>
          </a:prstGeom>
          <a:solidFill>
            <a:schemeClr val="accent1"/>
          </a:solidFill>
          <a:ln w="12700" cap="sq">
            <a:noFill/>
            <a:miter/>
          </a:ln>
          <a:effectLst>
            <a:outerShdw blurRad="317500" algn="ctr" rotWithShape="0">
              <a:schemeClr val="accent1">
                <a:alpha val="2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custDataLst>
              <p:tags r:id="rId1"/>
            </p:custDataLst>
          </p:nvPr>
        </p:nvSpPr>
        <p:spPr>
          <a:xfrm>
            <a:off x="1076816" y="1434141"/>
            <a:ext cx="4729767" cy="1817057"/>
          </a:xfrm>
          <a:prstGeom prst="rect">
            <a:avLst/>
          </a:prstGeom>
          <a:solidFill>
            <a:schemeClr val="bg1"/>
          </a:solidFill>
          <a:ln w="12700" cap="sq">
            <a:noFill/>
            <a:miter/>
          </a:ln>
          <a:effectLst>
            <a:outerShdw blurRad="1651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custDataLst>
              <p:tags r:id="rId2"/>
            </p:custDataLst>
          </p:nvPr>
        </p:nvSpPr>
        <p:spPr>
          <a:xfrm>
            <a:off x="3044450" y="1364727"/>
            <a:ext cx="1117185" cy="179643"/>
          </a:xfrm>
          <a:prstGeom prst="rect">
            <a:avLst/>
          </a:prstGeom>
          <a:gradFill>
            <a:gsLst>
              <a:gs pos="0">
                <a:schemeClr val="accent1"/>
              </a:gs>
              <a:gs pos="100000">
                <a:schemeClr val="accent1">
                  <a:lumMod val="75000"/>
                </a:schemeClr>
              </a:gs>
            </a:gsLst>
            <a:lin ang="5400000" scaled="0"/>
          </a:gradFill>
          <a:ln w="12700" cap="flat">
            <a:noFill/>
            <a:miter/>
          </a:ln>
          <a:effectLst>
            <a:outerShdw blurRad="254000" dist="38100" dir="5400000" algn="t"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custDataLst>
              <p:tags r:id="rId3"/>
            </p:custDataLst>
          </p:nvPr>
        </p:nvSpPr>
        <p:spPr>
          <a:xfrm>
            <a:off x="1257340" y="1634078"/>
            <a:ext cx="4171537" cy="332567"/>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搜索功能</a:t>
            </a:r>
            <a:endParaRPr kumimoji="1" lang="zh-CN" altLang="en-US"/>
          </a:p>
        </p:txBody>
      </p:sp>
      <p:sp>
        <p:nvSpPr>
          <p:cNvPr id="7" name="标题 1"/>
          <p:cNvSpPr txBox="1"/>
          <p:nvPr>
            <p:custDataLst>
              <p:tags r:id="rId4"/>
            </p:custDataLst>
          </p:nvPr>
        </p:nvSpPr>
        <p:spPr>
          <a:xfrm>
            <a:off x="1257340" y="1926853"/>
            <a:ext cx="4171537" cy="1206872"/>
          </a:xfrm>
          <a:prstGeom prst="rect">
            <a:avLst/>
          </a:prstGeom>
          <a:noFill/>
          <a:ln>
            <a:noFill/>
          </a:ln>
        </p:spPr>
        <p:txBody>
          <a:bodyPr vert="horz" wrap="square" lIns="0" tIns="0" rIns="0" bIns="0" rtlCol="0" anchor="t"/>
          <a:lstStyle/>
          <a:p>
            <a:pPr indent="457200" algn="l">
              <a:lnSpc>
                <a:spcPct val="150000"/>
              </a:lnSpc>
            </a:pPr>
            <a:r>
              <a:rPr kumimoji="1" lang="en-US" altLang="zh-CN" sz="1135">
                <a:ln w="12700">
                  <a:noFill/>
                </a:ln>
                <a:solidFill>
                  <a:srgbClr val="0D0D0D">
                    <a:alpha val="100000"/>
                  </a:srgbClr>
                </a:solidFill>
                <a:latin typeface="Source Han Sans" panose="020B0500000000000000" charset="-122"/>
                <a:ea typeface="Source Han Sans" panose="020B0500000000000000" charset="-122"/>
                <a:cs typeface="Source Han Sans" panose="020B0500000000000000" charset="-122"/>
              </a:rPr>
              <a:t>搜索栏支持关键字搜索动态、话题、用户，输入“讲座”可查找校园讲座相关信息。搜索结果按相关性排序，展示匹配内容的标题、发布者、简要介绍等，方便用户快速筛选。
</a:t>
            </a:r>
            <a:endParaRPr kumimoji="1" lang="zh-CN" altLang="en-US"/>
          </a:p>
        </p:txBody>
      </p:sp>
      <p:sp>
        <p:nvSpPr>
          <p:cNvPr id="12" name="标题 1"/>
          <p:cNvSpPr txBox="1"/>
          <p:nvPr>
            <p:custDataLst>
              <p:tags r:id="rId5"/>
            </p:custDataLst>
          </p:nvPr>
        </p:nvSpPr>
        <p:spPr>
          <a:xfrm>
            <a:off x="6372716" y="1434141"/>
            <a:ext cx="4729767" cy="1817057"/>
          </a:xfrm>
          <a:prstGeom prst="rect">
            <a:avLst/>
          </a:prstGeom>
          <a:solidFill>
            <a:schemeClr val="bg1"/>
          </a:solidFill>
          <a:ln w="12700" cap="sq">
            <a:noFill/>
            <a:miter/>
          </a:ln>
          <a:effectLst>
            <a:outerShdw blurRad="1651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custDataLst>
              <p:tags r:id="rId6"/>
            </p:custDataLst>
          </p:nvPr>
        </p:nvSpPr>
        <p:spPr>
          <a:xfrm>
            <a:off x="8340350" y="1364727"/>
            <a:ext cx="1117185" cy="179643"/>
          </a:xfrm>
          <a:prstGeom prst="rect">
            <a:avLst/>
          </a:prstGeom>
          <a:gradFill>
            <a:gsLst>
              <a:gs pos="0">
                <a:schemeClr val="accent1"/>
              </a:gs>
              <a:gs pos="100000">
                <a:schemeClr val="accent1">
                  <a:lumMod val="75000"/>
                </a:schemeClr>
              </a:gs>
            </a:gsLst>
            <a:lin ang="5400000" scaled="0"/>
          </a:gradFill>
          <a:ln w="12700" cap="flat">
            <a:noFill/>
            <a:miter/>
          </a:ln>
          <a:effectLst>
            <a:outerShdw blurRad="254000" dist="38100" dir="5400000" algn="t"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custDataLst>
              <p:tags r:id="rId7"/>
            </p:custDataLst>
          </p:nvPr>
        </p:nvSpPr>
        <p:spPr>
          <a:xfrm>
            <a:off x="6553240" y="1634078"/>
            <a:ext cx="4171537" cy="332567"/>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热门版块</a:t>
            </a:r>
            <a:endParaRPr kumimoji="1" lang="zh-CN" altLang="en-US"/>
          </a:p>
        </p:txBody>
      </p:sp>
      <p:sp>
        <p:nvSpPr>
          <p:cNvPr id="15" name="标题 1"/>
          <p:cNvSpPr txBox="1"/>
          <p:nvPr>
            <p:custDataLst>
              <p:tags r:id="rId8"/>
            </p:custDataLst>
          </p:nvPr>
        </p:nvSpPr>
        <p:spPr>
          <a:xfrm>
            <a:off x="6553240" y="1926853"/>
            <a:ext cx="4171537" cy="1206872"/>
          </a:xfrm>
          <a:prstGeom prst="rect">
            <a:avLst/>
          </a:prstGeom>
          <a:noFill/>
          <a:ln>
            <a:noFill/>
          </a:ln>
        </p:spPr>
        <p:txBody>
          <a:bodyPr vert="horz" wrap="square" lIns="0" tIns="0" rIns="0" bIns="0" rtlCol="0" anchor="t"/>
          <a:lstStyle/>
          <a:p>
            <a:pPr indent="457200" algn="l">
              <a:lnSpc>
                <a:spcPct val="150000"/>
              </a:lnSpc>
            </a:pPr>
            <a:r>
              <a:rPr kumimoji="1" lang="en-US" altLang="zh-CN" sz="960">
                <a:ln w="12700">
                  <a:noFill/>
                </a:ln>
                <a:solidFill>
                  <a:srgbClr val="0D0D0D">
                    <a:alpha val="100000"/>
                  </a:srgbClr>
                </a:solidFill>
                <a:latin typeface="Source Han Sans" panose="020B0500000000000000" charset="-122"/>
                <a:ea typeface="Source Han Sans" panose="020B0500000000000000" charset="-122"/>
                <a:cs typeface="Source Han Sans" panose="020B0500000000000000" charset="-122"/>
              </a:rPr>
              <a:t>“闲置”“聊天吐槽”“招聘求职”等热门版块为师生提供交流空间。“闲置”版块展示二手物品交易信息，“聊天吐槽”促进校园生活交流，“招聘求职”发布校内外兼职、实习岗位，丰富校园生活。</a:t>
            </a:r>
            <a:endParaRPr kumimoji="1" lang="en-US" altLang="zh-CN" sz="960">
              <a:ln w="12700">
                <a:noFill/>
              </a:ln>
              <a:solidFill>
                <a:srgbClr val="0D0D0D">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960">
                <a:ln w="12700">
                  <a:noFill/>
                </a:ln>
                <a:solidFill>
                  <a:srgbClr val="0D0D0D">
                    <a:alpha val="100000"/>
                  </a:srgbClr>
                </a:solidFill>
                <a:latin typeface="Source Han Sans" panose="020B0500000000000000" charset="-122"/>
                <a:ea typeface="Source Han Sans" panose="020B0500000000000000" charset="-122"/>
                <a:cs typeface="Source Han Sans" panose="020B0500000000000000" charset="-122"/>
              </a:rPr>
              <a:t>热门版块定期更新内容，增加互动功能，如评论、点赞等，提高用户的参与度和活跃度。</a:t>
            </a:r>
            <a:endParaRPr kumimoji="1" lang="zh-CN" altLang="en-US"/>
          </a:p>
        </p:txBody>
      </p:sp>
      <p:sp>
        <p:nvSpPr>
          <p:cNvPr id="16"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辅助功能拓展</a:t>
            </a:r>
            <a:endParaRPr kumimoji="1" lang="zh-CN" altLang="en-US"/>
          </a:p>
        </p:txBody>
      </p:sp>
      <p:sp>
        <p:nvSpPr>
          <p:cNvPr id="17"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9" name="图片 9" descr="0db3832c54ceead8d9e0a956d6ddefae_"/>
          <p:cNvPicPr>
            <a:picLocks noChangeAspect="1"/>
          </p:cNvPicPr>
          <p:nvPr>
            <p:custDataLst>
              <p:tags r:id="rId9"/>
            </p:custDataLst>
          </p:nvPr>
        </p:nvPicPr>
        <p:blipFill>
          <a:blip r:embed="rId10"/>
          <a:stretch>
            <a:fillRect/>
          </a:stretch>
        </p:blipFill>
        <p:spPr>
          <a:xfrm>
            <a:off x="615950" y="4001135"/>
            <a:ext cx="4875530" cy="2616835"/>
          </a:xfrm>
          <a:prstGeom prst="rect">
            <a:avLst/>
          </a:prstGeom>
        </p:spPr>
      </p:pic>
      <p:pic>
        <p:nvPicPr>
          <p:cNvPr id="20" name="图片 7" descr="5bb29effbcac8877b9ab8281796280fb_"/>
          <p:cNvPicPr>
            <a:picLocks noChangeAspect="1"/>
          </p:cNvPicPr>
          <p:nvPr>
            <p:custDataLst>
              <p:tags r:id="rId11"/>
            </p:custDataLst>
          </p:nvPr>
        </p:nvPicPr>
        <p:blipFill>
          <a:blip r:embed="rId12"/>
          <a:stretch>
            <a:fillRect/>
          </a:stretch>
        </p:blipFill>
        <p:spPr>
          <a:xfrm>
            <a:off x="8057515" y="3515995"/>
            <a:ext cx="1718310" cy="3094990"/>
          </a:xfrm>
          <a:prstGeom prst="rect">
            <a:avLst/>
          </a:prstGeom>
        </p:spPr>
      </p:pic>
      <p:pic>
        <p:nvPicPr>
          <p:cNvPr id="21" name="图片 16" descr="dc68a1c1fa61d53547d6bd26e11f09e"/>
          <p:cNvPicPr>
            <a:picLocks noChangeAspect="1"/>
          </p:cNvPicPr>
          <p:nvPr>
            <p:custDataLst>
              <p:tags r:id="rId13"/>
            </p:custDataLst>
          </p:nvPr>
        </p:nvPicPr>
        <p:blipFill>
          <a:blip r:embed="rId14"/>
          <a:stretch>
            <a:fillRect/>
          </a:stretch>
        </p:blipFill>
        <p:spPr>
          <a:xfrm>
            <a:off x="6024245" y="3515995"/>
            <a:ext cx="1811020" cy="3078480"/>
          </a:xfrm>
          <a:prstGeom prst="rect">
            <a:avLst/>
          </a:prstGeom>
        </p:spPr>
      </p:pic>
      <p:pic>
        <p:nvPicPr>
          <p:cNvPr id="22" name="图片 18" descr="dac9b7470df2e15610a17ec05f06dda"/>
          <p:cNvPicPr>
            <a:picLocks noChangeAspect="1"/>
          </p:cNvPicPr>
          <p:nvPr>
            <p:custDataLst>
              <p:tags r:id="rId15"/>
            </p:custDataLst>
          </p:nvPr>
        </p:nvPicPr>
        <p:blipFill>
          <a:blip r:embed="rId16"/>
          <a:stretch>
            <a:fillRect/>
          </a:stretch>
        </p:blipFill>
        <p:spPr>
          <a:xfrm>
            <a:off x="9998075" y="3515995"/>
            <a:ext cx="1682750" cy="3028315"/>
          </a:xfrm>
          <a:prstGeom prst="rect">
            <a:avLst/>
          </a:prstGeom>
        </p:spPr>
      </p:pic>
      <p:sp>
        <p:nvSpPr>
          <p:cNvPr id="23" name="文本框 22"/>
          <p:cNvSpPr txBox="1"/>
          <p:nvPr/>
        </p:nvSpPr>
        <p:spPr>
          <a:xfrm>
            <a:off x="407670" y="3356610"/>
            <a:ext cx="5772785" cy="645160"/>
          </a:xfrm>
          <a:prstGeom prst="rect">
            <a:avLst/>
          </a:prstGeom>
          <a:noFill/>
        </p:spPr>
        <p:txBody>
          <a:bodyPr wrap="square" rtlCol="0">
            <a:spAutoFit/>
          </a:bodyPr>
          <a:p>
            <a:r>
              <a:rPr lang="zh-CN" altLang="en-US" b="1"/>
              <a:t>对于机器人的搜索功能，你觉得搜索结果的排序方式合理吗？</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0"/>
            <a:ext cx="12192000" cy="6857999"/>
          </a:xfrm>
          <a:prstGeom prst="rect">
            <a:avLst/>
          </a:prstGeom>
          <a:noFill/>
          <a:ln>
            <a:noFill/>
          </a:ln>
        </p:spPr>
      </p:pic>
      <p:sp>
        <p:nvSpPr>
          <p:cNvPr id="3" name="标题 1"/>
          <p:cNvSpPr txBox="1"/>
          <p:nvPr/>
        </p:nvSpPr>
        <p:spPr>
          <a:xfrm>
            <a:off x="5877670" y="2133973"/>
            <a:ext cx="4356695" cy="129540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PART-</a:t>
            </a:r>
            <a:endParaRPr kumimoji="1" lang="zh-CN" altLang="en-US"/>
          </a:p>
        </p:txBody>
      </p:sp>
      <p:sp>
        <p:nvSpPr>
          <p:cNvPr id="4" name="标题 1"/>
          <p:cNvSpPr txBox="1"/>
          <p:nvPr/>
        </p:nvSpPr>
        <p:spPr>
          <a:xfrm>
            <a:off x="4797336" y="3367588"/>
            <a:ext cx="6899787" cy="2554022"/>
          </a:xfrm>
          <a:prstGeom prst="rect">
            <a:avLst/>
          </a:prstGeom>
          <a:noFill/>
          <a:ln>
            <a:noFill/>
          </a:ln>
        </p:spPr>
        <p:txBody>
          <a:bodyPr vert="horz" wrap="square" lIns="91440" tIns="45720" rIns="91440" bIns="45720" rtlCol="0" anchor="t"/>
          <a:lstStyle/>
          <a:p>
            <a:pPr algn="r">
              <a:lnSpc>
                <a:spcPct val="130000"/>
              </a:lnSpc>
            </a:pPr>
            <a:r>
              <a:rPr kumimoji="1" lang="en-US" altLang="zh-CN" sz="5200">
                <a:ln w="12700">
                  <a:noFill/>
                </a:ln>
                <a:solidFill>
                  <a:srgbClr val="262626">
                    <a:alpha val="100000"/>
                  </a:srgbClr>
                </a:solidFill>
                <a:latin typeface="Source Han Sans CN Regular" panose="020B0A00000000000000" charset="-122"/>
                <a:ea typeface="Source Han Sans CN Regular" panose="020B0A00000000000000" charset="-122"/>
                <a:cs typeface="Source Han Sans CN Regular" panose="020B0A00000000000000" charset="-122"/>
              </a:rPr>
              <a:t>用户交互体验设计</a:t>
            </a:r>
            <a:endParaRPr kumimoji="1" lang="zh-CN" altLang="en-US"/>
          </a:p>
        </p:txBody>
      </p:sp>
      <p:sp>
        <p:nvSpPr>
          <p:cNvPr id="5" name="标题 1"/>
          <p:cNvSpPr txBox="1"/>
          <p:nvPr/>
        </p:nvSpPr>
        <p:spPr>
          <a:xfrm flipH="1">
            <a:off x="10632331" y="995183"/>
            <a:ext cx="823724" cy="125912"/>
          </a:xfrm>
          <a:custGeom>
            <a:avLst/>
            <a:gdLst>
              <a:gd name="connsiteX0" fmla="*/ 760768 w 823724"/>
              <a:gd name="connsiteY0" fmla="*/ 0 h 125912"/>
              <a:gd name="connsiteX1" fmla="*/ 823724 w 823724"/>
              <a:gd name="connsiteY1" fmla="*/ 62956 h 125912"/>
              <a:gd name="connsiteX2" fmla="*/ 760768 w 823724"/>
              <a:gd name="connsiteY2" fmla="*/ 125912 h 125912"/>
              <a:gd name="connsiteX3" fmla="*/ 697812 w 823724"/>
              <a:gd name="connsiteY3" fmla="*/ 62956 h 125912"/>
              <a:gd name="connsiteX4" fmla="*/ 760768 w 823724"/>
              <a:gd name="connsiteY4" fmla="*/ 0 h 125912"/>
              <a:gd name="connsiteX5" fmla="*/ 411862 w 823724"/>
              <a:gd name="connsiteY5" fmla="*/ 0 h 125912"/>
              <a:gd name="connsiteX6" fmla="*/ 474818 w 823724"/>
              <a:gd name="connsiteY6" fmla="*/ 62956 h 125912"/>
              <a:gd name="connsiteX7" fmla="*/ 411862 w 823724"/>
              <a:gd name="connsiteY7" fmla="*/ 125912 h 125912"/>
              <a:gd name="connsiteX8" fmla="*/ 348906 w 823724"/>
              <a:gd name="connsiteY8" fmla="*/ 62956 h 125912"/>
              <a:gd name="connsiteX9" fmla="*/ 411862 w 823724"/>
              <a:gd name="connsiteY9" fmla="*/ 0 h 125912"/>
              <a:gd name="connsiteX10" fmla="*/ 62956 w 823724"/>
              <a:gd name="connsiteY10" fmla="*/ 0 h 125912"/>
              <a:gd name="connsiteX11" fmla="*/ 125912 w 823724"/>
              <a:gd name="connsiteY11" fmla="*/ 62956 h 125912"/>
              <a:gd name="connsiteX12" fmla="*/ 62956 w 823724"/>
              <a:gd name="connsiteY12" fmla="*/ 125912 h 125912"/>
              <a:gd name="connsiteX13" fmla="*/ 0 w 823724"/>
              <a:gd name="connsiteY13" fmla="*/ 62956 h 125912"/>
              <a:gd name="connsiteX14" fmla="*/ 62956 w 823724"/>
              <a:gd name="connsiteY14" fmla="*/ 0 h 125912"/>
            </a:gdLst>
            <a:ahLst/>
            <a:cxnLst/>
            <a:rect l="l" t="t" r="r" b="b"/>
            <a:pathLst>
              <a:path w="823724" h="125912">
                <a:moveTo>
                  <a:pt x="760768" y="0"/>
                </a:moveTo>
                <a:cubicBezTo>
                  <a:pt x="795538" y="0"/>
                  <a:pt x="823724" y="28186"/>
                  <a:pt x="823724" y="62956"/>
                </a:cubicBezTo>
                <a:cubicBezTo>
                  <a:pt x="823724" y="97726"/>
                  <a:pt x="795538" y="125912"/>
                  <a:pt x="760768" y="125912"/>
                </a:cubicBezTo>
                <a:cubicBezTo>
                  <a:pt x="725998" y="125912"/>
                  <a:pt x="697812" y="97726"/>
                  <a:pt x="697812" y="62956"/>
                </a:cubicBezTo>
                <a:cubicBezTo>
                  <a:pt x="697812" y="28186"/>
                  <a:pt x="725998" y="0"/>
                  <a:pt x="760768" y="0"/>
                </a:cubicBezTo>
                <a:close/>
                <a:moveTo>
                  <a:pt x="411862" y="0"/>
                </a:moveTo>
                <a:cubicBezTo>
                  <a:pt x="446632" y="0"/>
                  <a:pt x="474818" y="28186"/>
                  <a:pt x="474818" y="62956"/>
                </a:cubicBezTo>
                <a:cubicBezTo>
                  <a:pt x="474818" y="97726"/>
                  <a:pt x="446632" y="125912"/>
                  <a:pt x="411862" y="125912"/>
                </a:cubicBezTo>
                <a:cubicBezTo>
                  <a:pt x="377092" y="125912"/>
                  <a:pt x="348906" y="97726"/>
                  <a:pt x="348906" y="62956"/>
                </a:cubicBezTo>
                <a:cubicBezTo>
                  <a:pt x="348906" y="28186"/>
                  <a:pt x="377092" y="0"/>
                  <a:pt x="411862" y="0"/>
                </a:cubicBezTo>
                <a:close/>
                <a:moveTo>
                  <a:pt x="62956" y="0"/>
                </a:moveTo>
                <a:cubicBezTo>
                  <a:pt x="97726" y="0"/>
                  <a:pt x="125912" y="28186"/>
                  <a:pt x="125912" y="62956"/>
                </a:cubicBezTo>
                <a:cubicBezTo>
                  <a:pt x="125912" y="97726"/>
                  <a:pt x="97726" y="125912"/>
                  <a:pt x="62956" y="125912"/>
                </a:cubicBezTo>
                <a:cubicBezTo>
                  <a:pt x="28186" y="125912"/>
                  <a:pt x="0" y="97726"/>
                  <a:pt x="0" y="62956"/>
                </a:cubicBezTo>
                <a:cubicBezTo>
                  <a:pt x="0" y="28186"/>
                  <a:pt x="28186" y="0"/>
                  <a:pt x="6295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6200000" flipH="1">
            <a:off x="5264891" y="2055456"/>
            <a:ext cx="843598" cy="1527089"/>
          </a:xfrm>
          <a:custGeom>
            <a:avLst/>
            <a:gdLst>
              <a:gd name="connsiteX0" fmla="*/ 1 w 843598"/>
              <a:gd name="connsiteY0" fmla="*/ 1527089 h 1527089"/>
              <a:gd name="connsiteX1" fmla="*/ 421800 w 843598"/>
              <a:gd name="connsiteY1" fmla="*/ 881929 h 1527089"/>
              <a:gd name="connsiteX2" fmla="*/ 843598 w 843598"/>
              <a:gd name="connsiteY2" fmla="*/ 1527089 h 1527089"/>
              <a:gd name="connsiteX3" fmla="*/ 0 w 843598"/>
              <a:gd name="connsiteY3" fmla="*/ 645160 h 1527089"/>
              <a:gd name="connsiteX4" fmla="*/ 421799 w 843598"/>
              <a:gd name="connsiteY4" fmla="*/ 0 h 1527089"/>
              <a:gd name="connsiteX5" fmla="*/ 843596 w 843598"/>
              <a:gd name="connsiteY5" fmla="*/ 645160 h 1527089"/>
            </a:gdLst>
            <a:ahLst/>
            <a:cxnLst/>
            <a:rect l="l" t="t" r="r" b="b"/>
            <a:pathLst>
              <a:path w="843598" h="1527089">
                <a:moveTo>
                  <a:pt x="1" y="1527089"/>
                </a:moveTo>
                <a:lnTo>
                  <a:pt x="421800" y="881929"/>
                </a:lnTo>
                <a:lnTo>
                  <a:pt x="843598" y="1527089"/>
                </a:lnTo>
                <a:close/>
                <a:moveTo>
                  <a:pt x="0" y="645160"/>
                </a:moveTo>
                <a:lnTo>
                  <a:pt x="421799" y="0"/>
                </a:lnTo>
                <a:lnTo>
                  <a:pt x="843596" y="645160"/>
                </a:lnTo>
                <a:close/>
              </a:path>
            </a:pathLst>
          </a:custGeom>
          <a:solidFill>
            <a:schemeClr val="bg1">
              <a:lumMod val="85000"/>
              <a:alpha val="5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0" y="0"/>
            <a:ext cx="2408637" cy="2315096"/>
          </a:xfrm>
          <a:custGeom>
            <a:avLst/>
            <a:gdLst>
              <a:gd name="connsiteX0" fmla="*/ 268511 w 2408637"/>
              <a:gd name="connsiteY0" fmla="*/ 0 h 2315096"/>
              <a:gd name="connsiteX1" fmla="*/ 2408637 w 2408637"/>
              <a:gd name="connsiteY1" fmla="*/ 0 h 2315096"/>
              <a:gd name="connsiteX2" fmla="*/ 2408637 w 2408637"/>
              <a:gd name="connsiteY2" fmla="*/ 1976032 h 2315096"/>
              <a:gd name="connsiteX3" fmla="*/ 2404883 w 2408637"/>
              <a:gd name="connsiteY3" fmla="*/ 1979444 h 2315096"/>
              <a:gd name="connsiteX4" fmla="*/ 1469894 w 2408637"/>
              <a:gd name="connsiteY4" fmla="*/ 2315096 h 2315096"/>
              <a:gd name="connsiteX5" fmla="*/ 0 w 2408637"/>
              <a:gd name="connsiteY5" fmla="*/ 845202 h 2315096"/>
              <a:gd name="connsiteX6" fmla="*/ 251035 w 2408637"/>
              <a:gd name="connsiteY6" fmla="*/ 23370 h 2315096"/>
            </a:gdLst>
            <a:ahLst/>
            <a:cxnLst/>
            <a:rect l="l" t="t" r="r" b="b"/>
            <a:pathLst>
              <a:path w="2408637" h="2315096">
                <a:moveTo>
                  <a:pt x="268511" y="0"/>
                </a:moveTo>
                <a:lnTo>
                  <a:pt x="2408637" y="0"/>
                </a:lnTo>
                <a:lnTo>
                  <a:pt x="2408637" y="1976032"/>
                </a:lnTo>
                <a:lnTo>
                  <a:pt x="2404883" y="1979444"/>
                </a:lnTo>
                <a:cubicBezTo>
                  <a:pt x="2150799" y="2189133"/>
                  <a:pt x="1825056" y="2315096"/>
                  <a:pt x="1469894" y="2315096"/>
                </a:cubicBezTo>
                <a:cubicBezTo>
                  <a:pt x="658094" y="2315096"/>
                  <a:pt x="0" y="1657002"/>
                  <a:pt x="0" y="845202"/>
                </a:cubicBezTo>
                <a:cubicBezTo>
                  <a:pt x="0" y="540777"/>
                  <a:pt x="92545" y="257967"/>
                  <a:pt x="251035" y="2337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H="1">
            <a:off x="0" y="4542904"/>
            <a:ext cx="2408637" cy="2315096"/>
          </a:xfrm>
          <a:custGeom>
            <a:avLst/>
            <a:gdLst>
              <a:gd name="connsiteX0" fmla="*/ 1469894 w 2408637"/>
              <a:gd name="connsiteY0" fmla="*/ 0 h 2315096"/>
              <a:gd name="connsiteX1" fmla="*/ 2404883 w 2408637"/>
              <a:gd name="connsiteY1" fmla="*/ 335653 h 2315096"/>
              <a:gd name="connsiteX2" fmla="*/ 2408637 w 2408637"/>
              <a:gd name="connsiteY2" fmla="*/ 339064 h 2315096"/>
              <a:gd name="connsiteX3" fmla="*/ 2408637 w 2408637"/>
              <a:gd name="connsiteY3" fmla="*/ 2315096 h 2315096"/>
              <a:gd name="connsiteX4" fmla="*/ 268511 w 2408637"/>
              <a:gd name="connsiteY4" fmla="*/ 2315096 h 2315096"/>
              <a:gd name="connsiteX5" fmla="*/ 251035 w 2408637"/>
              <a:gd name="connsiteY5" fmla="*/ 2291726 h 2315096"/>
              <a:gd name="connsiteX6" fmla="*/ 0 w 2408637"/>
              <a:gd name="connsiteY6" fmla="*/ 1469894 h 2315096"/>
              <a:gd name="connsiteX7" fmla="*/ 1469894 w 2408637"/>
              <a:gd name="connsiteY7" fmla="*/ 0 h 2315096"/>
            </a:gdLst>
            <a:ahLst/>
            <a:cxnLst/>
            <a:rect l="l" t="t" r="r" b="b"/>
            <a:pathLst>
              <a:path w="2408637" h="2315096">
                <a:moveTo>
                  <a:pt x="1469894" y="0"/>
                </a:moveTo>
                <a:cubicBezTo>
                  <a:pt x="1825056" y="0"/>
                  <a:pt x="2150799" y="125964"/>
                  <a:pt x="2404883" y="335653"/>
                </a:cubicBezTo>
                <a:lnTo>
                  <a:pt x="2408637" y="339064"/>
                </a:lnTo>
                <a:lnTo>
                  <a:pt x="2408637" y="2315096"/>
                </a:lnTo>
                <a:lnTo>
                  <a:pt x="268511" y="2315096"/>
                </a:lnTo>
                <a:lnTo>
                  <a:pt x="251035" y="2291726"/>
                </a:lnTo>
                <a:cubicBezTo>
                  <a:pt x="92545" y="2057129"/>
                  <a:pt x="0" y="1774319"/>
                  <a:pt x="0" y="1469894"/>
                </a:cubicBezTo>
                <a:cubicBezTo>
                  <a:pt x="0" y="658094"/>
                  <a:pt x="658094" y="0"/>
                  <a:pt x="1469894" y="0"/>
                </a:cubicBezTo>
                <a:close/>
              </a:path>
            </a:pathLst>
          </a:cu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2408555" y="692150"/>
            <a:ext cx="3188970" cy="3078480"/>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a:off x="2319020" y="3971925"/>
            <a:ext cx="3559175" cy="3672840"/>
          </a:xfrm>
          <a:prstGeom prst="ellipse">
            <a:avLst/>
          </a:prstGeom>
          <a:solidFill>
            <a:schemeClr val="accent1">
              <a:lumMod val="20000"/>
              <a:lumOff val="80000"/>
              <a:alpha val="65000"/>
            </a:schemeClr>
          </a:solidFill>
          <a:ln w="9525" cap="sq">
            <a:solidFill>
              <a:schemeClr val="accent1">
                <a:lumMod val="20000"/>
                <a:lumOff val="80000"/>
                <a:alpha val="6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0" y="994769"/>
            <a:ext cx="4201420" cy="4982072"/>
          </a:xfrm>
          <a:custGeom>
            <a:avLst/>
            <a:gdLst>
              <a:gd name="connsiteX0" fmla="*/ 2547841 w 4384482"/>
              <a:gd name="connsiteY0" fmla="*/ 0 h 5095682"/>
              <a:gd name="connsiteX1" fmla="*/ 4349437 w 4384482"/>
              <a:gd name="connsiteY1" fmla="*/ 746245 h 5095682"/>
              <a:gd name="connsiteX2" fmla="*/ 4384482 w 4384482"/>
              <a:gd name="connsiteY2" fmla="*/ 784805 h 5095682"/>
              <a:gd name="connsiteX3" fmla="*/ 4384482 w 4384482"/>
              <a:gd name="connsiteY3" fmla="*/ 4310878 h 5095682"/>
              <a:gd name="connsiteX4" fmla="*/ 4349437 w 4384482"/>
              <a:gd name="connsiteY4" fmla="*/ 4349437 h 5095682"/>
              <a:gd name="connsiteX5" fmla="*/ 2547841 w 4384482"/>
              <a:gd name="connsiteY5" fmla="*/ 5095682 h 5095682"/>
              <a:gd name="connsiteX6" fmla="*/ 0 w 4384482"/>
              <a:gd name="connsiteY6" fmla="*/ 2547841 h 5095682"/>
              <a:gd name="connsiteX7" fmla="*/ 2547841 w 4384482"/>
              <a:gd name="connsiteY7" fmla="*/ 0 h 5095682"/>
            </a:gdLst>
            <a:ahLst/>
            <a:cxnLst/>
            <a:rect l="l" t="t" r="r" b="b"/>
            <a:pathLst>
              <a:path w="4384482" h="5095682">
                <a:moveTo>
                  <a:pt x="2547841" y="0"/>
                </a:moveTo>
                <a:cubicBezTo>
                  <a:pt x="3251408" y="0"/>
                  <a:pt x="3888368" y="285177"/>
                  <a:pt x="4349437" y="746245"/>
                </a:cubicBezTo>
                <a:lnTo>
                  <a:pt x="4384482" y="784805"/>
                </a:lnTo>
                <a:lnTo>
                  <a:pt x="4384482" y="4310878"/>
                </a:lnTo>
                <a:lnTo>
                  <a:pt x="4349437" y="4349437"/>
                </a:lnTo>
                <a:cubicBezTo>
                  <a:pt x="3888368" y="4810506"/>
                  <a:pt x="3251408" y="5095682"/>
                  <a:pt x="2547841" y="5095682"/>
                </a:cubicBezTo>
                <a:cubicBezTo>
                  <a:pt x="1140707" y="5095682"/>
                  <a:pt x="0" y="3954975"/>
                  <a:pt x="0" y="2547841"/>
                </a:cubicBezTo>
                <a:cubicBezTo>
                  <a:pt x="0" y="1140707"/>
                  <a:pt x="1140707" y="0"/>
                  <a:pt x="2547841" y="0"/>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380942"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80942"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flipV="1">
            <a:off x="11284859" y="406400"/>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11284859" y="5928867"/>
            <a:ext cx="523478" cy="523478"/>
          </a:xfrm>
          <a:prstGeom prst="corner">
            <a:avLst>
              <a:gd name="adj1" fmla="val 11322"/>
              <a:gd name="adj2" fmla="val 1234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344022" y="768723"/>
            <a:ext cx="2398415" cy="2660650"/>
          </a:xfrm>
          <a:prstGeom prst="rect">
            <a:avLst/>
          </a:prstGeom>
          <a:noFill/>
          <a:ln>
            <a:noFill/>
          </a:ln>
        </p:spPr>
        <p:txBody>
          <a:bodyPr vert="horz" wrap="square" lIns="91440" tIns="45720" rIns="91440" bIns="45720" rtlCol="0" anchor="b"/>
          <a:lstStyle/>
          <a:p>
            <a:pPr algn="r">
              <a:lnSpc>
                <a:spcPct val="110000"/>
              </a:lnSpc>
            </a:pPr>
            <a:r>
              <a:rPr kumimoji="1" lang="en-US" altLang="zh-CN" sz="8800">
                <a:ln w="12700">
                  <a:noFill/>
                </a:ln>
                <a:solidFill>
                  <a:srgbClr val="5E7264">
                    <a:alpha val="100000"/>
                  </a:srgbClr>
                </a:solidFill>
                <a:latin typeface="Source Han Sans CN Regular" panose="020B0A00000000000000" charset="-122"/>
                <a:ea typeface="Source Han Sans CN Regular" panose="020B0A00000000000000" charset="-122"/>
                <a:cs typeface="Source Han Sans CN Regular" panose="020B0A00000000000000" charset="-122"/>
              </a:rPr>
              <a:t>03</a:t>
            </a: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1"/>
            </p:custDataLst>
          </p:nvPr>
        </p:nvSpPr>
        <p:spPr>
          <a:xfrm>
            <a:off x="5955665" y="1299845"/>
            <a:ext cx="4690110" cy="2440940"/>
          </a:xfrm>
          <a:prstGeom prst="roundRect">
            <a:avLst>
              <a:gd name="adj" fmla="val 8667"/>
            </a:avLst>
          </a:prstGeom>
          <a:solidFill>
            <a:schemeClr val="bg1"/>
          </a:solidFill>
          <a:ln w="12700" cap="sq">
            <a:solidFill>
              <a:schemeClr val="tx1">
                <a:lumMod val="65000"/>
                <a:lumOff val="35000"/>
                <a:alpha val="50000"/>
              </a:schemeClr>
            </a:soli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2"/>
            </p:custDataLst>
          </p:nvPr>
        </p:nvSpPr>
        <p:spPr>
          <a:xfrm>
            <a:off x="6167903" y="1633230"/>
            <a:ext cx="8130392" cy="339337"/>
          </a:xfrm>
          <a:prstGeom prst="rect">
            <a:avLst/>
          </a:prstGeom>
          <a:noFill/>
          <a:ln>
            <a:noFill/>
          </a:ln>
        </p:spPr>
        <p:txBody>
          <a:bodyPr vert="horz" wrap="square" lIns="0" tIns="0" rIns="0" bIns="0" rtlCol="0" anchor="t"/>
          <a:lstStyle/>
          <a:p>
            <a:pPr algn="l">
              <a:lnSpc>
                <a:spcPct val="110000"/>
              </a:lnSpc>
            </a:pPr>
            <a:r>
              <a:rPr kumimoji="1" lang="en-US" altLang="zh-CN" sz="1600">
                <a:ln w="12700">
                  <a:noFill/>
                </a:ln>
                <a:solidFill>
                  <a:srgbClr val="5E7264">
                    <a:alpha val="100000"/>
                  </a:srgbClr>
                </a:solidFill>
                <a:latin typeface="Source Han Sans CN Bold" panose="020B0800000000000000" charset="-122"/>
                <a:ea typeface="Source Han Sans CN Bold" panose="020B0800000000000000" charset="-122"/>
                <a:cs typeface="Source Han Sans CN Bold" panose="020B0800000000000000" charset="-122"/>
              </a:rPr>
              <a:t>简洁易用</a:t>
            </a:r>
            <a:endParaRPr kumimoji="1" lang="zh-CN" altLang="en-US"/>
          </a:p>
        </p:txBody>
      </p:sp>
      <p:sp>
        <p:nvSpPr>
          <p:cNvPr id="5" name="标题 1"/>
          <p:cNvSpPr txBox="1"/>
          <p:nvPr>
            <p:custDataLst>
              <p:tags r:id="rId3"/>
            </p:custDataLst>
          </p:nvPr>
        </p:nvSpPr>
        <p:spPr>
          <a:xfrm>
            <a:off x="6456045" y="1988820"/>
            <a:ext cx="3084830" cy="1330960"/>
          </a:xfrm>
          <a:prstGeom prst="rect">
            <a:avLst/>
          </a:prstGeom>
          <a:noFill/>
          <a:ln cap="sq">
            <a:noFill/>
          </a:ln>
        </p:spPr>
        <p:txBody>
          <a:bodyPr vert="horz" wrap="square" lIns="91440" tIns="45720" rIns="91440" bIns="45720" rtlCol="0" anchor="ctr"/>
          <a:lstStyle/>
          <a:p>
            <a:pPr indent="457200" algn="l">
              <a:lnSpc>
                <a:spcPct val="150000"/>
              </a:lnSpc>
            </a:pPr>
            <a:r>
              <a:rPr kumimoji="1" lang="en-US" altLang="zh-CN" sz="102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整体界面布局简洁，色彩搭配协调，采用清晰的图标和导航栏。各功能模块分区明确，如首页突出校务问答和热门版块入口，减少用户操作步骤，降低学习成本，提高使用效率。</a:t>
            </a:r>
            <a:endParaRPr kumimoji="1" lang="zh-CN" altLang="en-US"/>
          </a:p>
        </p:txBody>
      </p:sp>
      <p:sp>
        <p:nvSpPr>
          <p:cNvPr id="6" name="标题 1"/>
          <p:cNvSpPr txBox="1"/>
          <p:nvPr>
            <p:custDataLst>
              <p:tags r:id="rId4"/>
            </p:custDataLst>
          </p:nvPr>
        </p:nvSpPr>
        <p:spPr>
          <a:xfrm>
            <a:off x="5953760" y="3896995"/>
            <a:ext cx="4764405" cy="2351405"/>
          </a:xfrm>
          <a:prstGeom prst="roundRect">
            <a:avLst>
              <a:gd name="adj" fmla="val 8667"/>
            </a:avLst>
          </a:prstGeom>
          <a:solidFill>
            <a:schemeClr val="bg1"/>
          </a:solidFill>
          <a:ln w="1270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5"/>
            </p:custDataLst>
          </p:nvPr>
        </p:nvSpPr>
        <p:spPr>
          <a:xfrm>
            <a:off x="6167672" y="4311666"/>
            <a:ext cx="8175708" cy="339337"/>
          </a:xfrm>
          <a:prstGeom prst="rect">
            <a:avLst/>
          </a:prstGeom>
          <a:noFill/>
          <a:ln>
            <a:noFill/>
          </a:ln>
        </p:spPr>
        <p:txBody>
          <a:bodyPr vert="horz" wrap="square" lIns="0" tIns="0" rIns="0" bIns="0" rtlCol="0" anchor="t"/>
          <a:lstStyle/>
          <a:p>
            <a:pPr algn="l">
              <a:lnSpc>
                <a:spcPct val="110000"/>
              </a:lnSpc>
            </a:pPr>
            <a:r>
              <a:rPr kumimoji="1" lang="en-US" altLang="zh-CN" sz="1600">
                <a:ln w="12700">
                  <a:noFill/>
                </a:ln>
                <a:solidFill>
                  <a:srgbClr val="8A8E50">
                    <a:alpha val="100000"/>
                  </a:srgbClr>
                </a:solidFill>
                <a:latin typeface="Source Han Sans CN Bold" panose="020B0800000000000000" charset="-122"/>
                <a:ea typeface="Source Han Sans CN Bold" panose="020B0800000000000000" charset="-122"/>
                <a:cs typeface="Source Han Sans CN Bold" panose="020B0800000000000000" charset="-122"/>
              </a:rPr>
              <a:t>响应式设计</a:t>
            </a:r>
            <a:endParaRPr kumimoji="1" lang="zh-CN" altLang="en-US"/>
          </a:p>
        </p:txBody>
      </p:sp>
      <p:sp>
        <p:nvSpPr>
          <p:cNvPr id="8" name="标题 1"/>
          <p:cNvSpPr txBox="1"/>
          <p:nvPr>
            <p:custDataLst>
              <p:tags r:id="rId6"/>
            </p:custDataLst>
          </p:nvPr>
        </p:nvSpPr>
        <p:spPr>
          <a:xfrm>
            <a:off x="6311900" y="4653280"/>
            <a:ext cx="3254375" cy="1111885"/>
          </a:xfrm>
          <a:prstGeom prst="rect">
            <a:avLst/>
          </a:prstGeom>
          <a:noFill/>
          <a:ln cap="sq">
            <a:noFill/>
          </a:ln>
        </p:spPr>
        <p:txBody>
          <a:bodyPr vert="horz" wrap="square" lIns="91440" tIns="45720" rIns="91440" bIns="45720" rtlCol="0" anchor="ctr"/>
          <a:lstStyle/>
          <a:p>
            <a:pPr indent="457200" algn="l">
              <a:lnSpc>
                <a:spcPct val="150000"/>
              </a:lnSpc>
            </a:pPr>
            <a:r>
              <a:rPr kumimoji="1" lang="en-US" altLang="zh-CN" sz="103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适配多种终端设备，包括手机、平板、电脑等。在不同屏幕尺寸下，界面元素自动调整布局，保持良好的视觉效果和交互体验，满足师生不同场景下的使用需求。</a:t>
            </a:r>
            <a:endParaRPr kumimoji="1" lang="zh-CN" altLang="en-US"/>
          </a:p>
        </p:txBody>
      </p:sp>
      <p:sp>
        <p:nvSpPr>
          <p:cNvPr id="13" name="标题 1"/>
          <p:cNvSpPr txBox="1"/>
          <p:nvPr>
            <p:custDataLst>
              <p:tags r:id="rId7"/>
            </p:custDataLst>
          </p:nvPr>
        </p:nvSpPr>
        <p:spPr>
          <a:xfrm rot="10800000">
            <a:off x="10415904" y="1556287"/>
            <a:ext cx="519256" cy="519256"/>
          </a:xfrm>
          <a:prstGeom prst="ellipse">
            <a:avLst/>
          </a:prstGeom>
          <a:solidFill>
            <a:schemeClr val="accent1"/>
          </a:solidFill>
          <a:ln w="3175" cap="flat">
            <a:noFill/>
          </a:ln>
          <a:effectLst/>
        </p:spPr>
        <p:txBody>
          <a:bodyPr vert="horz" wrap="square" lIns="91440" tIns="45720" rIns="91440" bIns="45720" rtlCol="0" anchor="ctr"/>
          <a:lstStyle/>
          <a:p>
            <a:pPr algn="ctr">
              <a:lnSpc>
                <a:spcPct val="150000"/>
              </a:lnSpc>
            </a:pPr>
            <a:endParaRPr kumimoji="1" lang="zh-CN" altLang="en-US"/>
          </a:p>
        </p:txBody>
      </p:sp>
      <p:sp>
        <p:nvSpPr>
          <p:cNvPr id="14" name="标题 1"/>
          <p:cNvSpPr txBox="1"/>
          <p:nvPr>
            <p:custDataLst>
              <p:tags r:id="rId8"/>
            </p:custDataLst>
          </p:nvPr>
        </p:nvSpPr>
        <p:spPr>
          <a:xfrm rot="10800000">
            <a:off x="10415729" y="4357259"/>
            <a:ext cx="656218" cy="656220"/>
          </a:xfrm>
          <a:prstGeom prst="ellipse">
            <a:avLst/>
          </a:prstGeom>
          <a:solidFill>
            <a:schemeClr val="accent2"/>
          </a:solidFill>
          <a:ln w="3175" cap="flat">
            <a:noFill/>
          </a:ln>
          <a:effectLst/>
        </p:spPr>
        <p:txBody>
          <a:bodyPr vert="horz" wrap="square" lIns="91440" tIns="45720" rIns="91440" bIns="45720" rtlCol="0" anchor="ctr"/>
          <a:lstStyle/>
          <a:p>
            <a:pPr algn="ctr">
              <a:lnSpc>
                <a:spcPct val="150000"/>
              </a:lnSpc>
            </a:pPr>
            <a:endParaRPr kumimoji="1" lang="zh-CN" altLang="en-US"/>
          </a:p>
        </p:txBody>
      </p:sp>
      <p:sp>
        <p:nvSpPr>
          <p:cNvPr id="15" name="标题 1"/>
          <p:cNvSpPr txBox="1"/>
          <p:nvPr/>
        </p:nvSpPr>
        <p:spPr>
          <a:xfrm>
            <a:off x="781050" y="4065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界面设计原则</a:t>
            </a:r>
            <a:endParaRPr kumimoji="1" lang="zh-CN" altLang="en-US"/>
          </a:p>
        </p:txBody>
      </p:sp>
      <p:sp>
        <p:nvSpPr>
          <p:cNvPr id="16" name="标题 1"/>
          <p:cNvSpPr txBox="1"/>
          <p:nvPr/>
        </p:nvSpPr>
        <p:spPr>
          <a:xfrm>
            <a:off x="46990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96850" y="0"/>
            <a:ext cx="190500" cy="10287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1" name="图片 16" descr="dc68a1c1fa61d53547d6bd26e11f09e"/>
          <p:cNvPicPr>
            <a:picLocks noChangeAspect="1"/>
          </p:cNvPicPr>
          <p:nvPr>
            <p:custDataLst>
              <p:tags r:id="rId9"/>
            </p:custDataLst>
          </p:nvPr>
        </p:nvPicPr>
        <p:blipFill>
          <a:blip r:embed="rId10"/>
          <a:stretch>
            <a:fillRect/>
          </a:stretch>
        </p:blipFill>
        <p:spPr>
          <a:xfrm>
            <a:off x="1343025" y="980440"/>
            <a:ext cx="3545205" cy="5345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Lst>
  </p:timing>
</p:sld>
</file>

<file path=ppt/tags/tag1.xml><?xml version="1.0" encoding="utf-8"?>
<p:tagLst xmlns:p="http://schemas.openxmlformats.org/presentationml/2006/main">
  <p:tag name="KSO_WM_DIAGRAM_VIRTUALLY_FRAME" val="{&quot;height&quot;:55.2348818897638,&quot;left&quot;:49.224960629921256,&quot;top&quot;:415.6820472440945,&quot;width&quot;:490.358031496063}"/>
</p:tagLst>
</file>

<file path=ppt/tags/tag10.xml><?xml version="1.0" encoding="utf-8"?>
<p:tagLst xmlns:p="http://schemas.openxmlformats.org/presentationml/2006/main">
  <p:tag name="KSO_WM_DIAGRAM_VIRTUALLY_FRAME" val="{&quot;height&quot;:363.0833070866141,&quot;left&quot;:250.12661417322835,&quot;top&quot;:81,&quot;width&quot;:662.5771653543309}"/>
</p:tagLst>
</file>

<file path=ppt/tags/tag100.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01.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02.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03.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04.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05.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06.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07.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08.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09.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xml><?xml version="1.0" encoding="utf-8"?>
<p:tagLst xmlns:p="http://schemas.openxmlformats.org/presentationml/2006/main">
  <p:tag name="KSO_WM_DIAGRAM_VIRTUALLY_FRAME" val="{&quot;height&quot;:363.0833070866141,&quot;left&quot;:250.12661417322835,&quot;top&quot;:81,&quot;width&quot;:662.5771653543309}"/>
</p:tagLst>
</file>

<file path=ppt/tags/tag110.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1.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2.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3.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4.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5.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6.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7.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8.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19.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2.xml><?xml version="1.0" encoding="utf-8"?>
<p:tagLst xmlns:p="http://schemas.openxmlformats.org/presentationml/2006/main">
  <p:tag name="KSO_WM_DIAGRAM_VIRTUALLY_FRAME" val="{&quot;height&quot;:363.0833070866141,&quot;left&quot;:250.12661417322835,&quot;top&quot;:81,&quot;width&quot;:662.5771653543309}"/>
</p:tagLst>
</file>

<file path=ppt/tags/tag120.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21.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22.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ags/tag123.xml><?xml version="1.0" encoding="utf-8"?>
<p:tagLst xmlns:p="http://schemas.openxmlformats.org/presentationml/2006/main">
  <p:tag name="KSO_WM_DIAGRAM_VIRTUALLY_FRAME" val="{&quot;height&quot;:355.65,&quot;left&quot;:-21.791545775287112,&quot;top&quot;:89,&quot;width&quot;:928.7915457752872}"/>
</p:tagLst>
</file>

<file path=ppt/tags/tag124.xml><?xml version="1.0" encoding="utf-8"?>
<p:tagLst xmlns:p="http://schemas.openxmlformats.org/presentationml/2006/main">
  <p:tag name="KSO_WM_DIAGRAM_VIRTUALLY_FRAME" val="{&quot;height&quot;:355.65,&quot;left&quot;:-21.791545775287112,&quot;top&quot;:89,&quot;width&quot;:928.7915457752872}"/>
</p:tagLst>
</file>

<file path=ppt/tags/tag125.xml><?xml version="1.0" encoding="utf-8"?>
<p:tagLst xmlns:p="http://schemas.openxmlformats.org/presentationml/2006/main">
  <p:tag name="KSO_WM_DIAGRAM_VIRTUALLY_FRAME" val="{&quot;height&quot;:355.65,&quot;left&quot;:-21.791545775287112,&quot;top&quot;:89,&quot;width&quot;:928.7915457752872}"/>
</p:tagLst>
</file>

<file path=ppt/tags/tag126.xml><?xml version="1.0" encoding="utf-8"?>
<p:tagLst xmlns:p="http://schemas.openxmlformats.org/presentationml/2006/main">
  <p:tag name="KSO_WM_DIAGRAM_VIRTUALLY_FRAME" val="{&quot;height&quot;:355.65,&quot;left&quot;:-21.791545775287112,&quot;top&quot;:89,&quot;width&quot;:928.7915457752872}"/>
</p:tagLst>
</file>

<file path=ppt/tags/tag127.xml><?xml version="1.0" encoding="utf-8"?>
<p:tagLst xmlns:p="http://schemas.openxmlformats.org/presentationml/2006/main">
  <p:tag name="KSO_WM_DIAGRAM_VIRTUALLY_FRAME" val="{&quot;height&quot;:355.65,&quot;left&quot;:-21.791545775287112,&quot;top&quot;:89,&quot;width&quot;:928.7915457752872}"/>
</p:tagLst>
</file>

<file path=ppt/tags/tag128.xml><?xml version="1.0" encoding="utf-8"?>
<p:tagLst xmlns:p="http://schemas.openxmlformats.org/presentationml/2006/main">
  <p:tag name="KSO_WM_DIAGRAM_VIRTUALLY_FRAME" val="{&quot;height&quot;:355.65,&quot;left&quot;:-21.791545775287112,&quot;top&quot;:89,&quot;width&quot;:928.7915457752872}"/>
</p:tagLst>
</file>

<file path=ppt/tags/tag129.xml><?xml version="1.0" encoding="utf-8"?>
<p:tagLst xmlns:p="http://schemas.openxmlformats.org/presentationml/2006/main">
  <p:tag name="KSO_WM_DIAGRAM_VIRTUALLY_FRAME" val="{&quot;height&quot;:355.65,&quot;left&quot;:-21.791545775287112,&quot;top&quot;:89,&quot;width&quot;:928.7915457752872}"/>
</p:tagLst>
</file>

<file path=ppt/tags/tag13.xml><?xml version="1.0" encoding="utf-8"?>
<p:tagLst xmlns:p="http://schemas.openxmlformats.org/presentationml/2006/main">
  <p:tag name="KSO_WM_DIAGRAM_VIRTUALLY_FRAME" val="{&quot;height&quot;:363.0833070866141,&quot;left&quot;:250.12661417322835,&quot;top&quot;:81,&quot;width&quot;:662.5771653543309}"/>
</p:tagLst>
</file>

<file path=ppt/tags/tag130.xml><?xml version="1.0" encoding="utf-8"?>
<p:tagLst xmlns:p="http://schemas.openxmlformats.org/presentationml/2006/main">
  <p:tag name="KSO_WM_DIAGRAM_VIRTUALLY_FRAME" val="{&quot;height&quot;:355.65,&quot;left&quot;:-21.791545775287112,&quot;top&quot;:89,&quot;width&quot;:928.7915457752872}"/>
</p:tagLst>
</file>

<file path=ppt/tags/tag131.xml><?xml version="1.0" encoding="utf-8"?>
<p:tagLst xmlns:p="http://schemas.openxmlformats.org/presentationml/2006/main">
  <p:tag name="KSO_WM_DIAGRAM_VIRTUALLY_FRAME" val="{&quot;height&quot;:355.65,&quot;left&quot;:-21.791545775287112,&quot;top&quot;:89,&quot;width&quot;:928.7915457752872}"/>
</p:tagLst>
</file>

<file path=ppt/tags/tag132.xml><?xml version="1.0" encoding="utf-8"?>
<p:tagLst xmlns:p="http://schemas.openxmlformats.org/presentationml/2006/main">
  <p:tag name="KSO_WM_DIAGRAM_VIRTUALLY_FRAME" val="{&quot;height&quot;:355.65,&quot;left&quot;:-21.791545775287112,&quot;top&quot;:89,&quot;width&quot;:928.7915457752872}"/>
</p:tagLst>
</file>

<file path=ppt/tags/tag133.xml><?xml version="1.0" encoding="utf-8"?>
<p:tagLst xmlns:p="http://schemas.openxmlformats.org/presentationml/2006/main">
  <p:tag name="KSO_WM_DIAGRAM_VIRTUALLY_FRAME" val="{&quot;height&quot;:355.65,&quot;left&quot;:-21.791545775287112,&quot;top&quot;:89,&quot;width&quot;:928.7915457752872}"/>
</p:tagLst>
</file>

<file path=ppt/tags/tag14.xml><?xml version="1.0" encoding="utf-8"?>
<p:tagLst xmlns:p="http://schemas.openxmlformats.org/presentationml/2006/main">
  <p:tag name="KSO_WM_DIAGRAM_VIRTUALLY_FRAME" val="{&quot;height&quot;:363.0833070866141,&quot;left&quot;:250.12661417322835,&quot;top&quot;:81,&quot;width&quot;:662.5771653543309}"/>
</p:tagLst>
</file>

<file path=ppt/tags/tag15.xml><?xml version="1.0" encoding="utf-8"?>
<p:tagLst xmlns:p="http://schemas.openxmlformats.org/presentationml/2006/main">
  <p:tag name="KSO_WM_DIAGRAM_VIRTUALLY_FRAME" val="{&quot;height&quot;:363.0833070866141,&quot;left&quot;:250.12661417322835,&quot;top&quot;:81,&quot;width&quot;:662.5771653543309}"/>
</p:tagLst>
</file>

<file path=ppt/tags/tag16.xml><?xml version="1.0" encoding="utf-8"?>
<p:tagLst xmlns:p="http://schemas.openxmlformats.org/presentationml/2006/main">
  <p:tag name="KSO_WM_DIAGRAM_VIRTUALLY_FRAME" val="{&quot;height&quot;:363.0833070866141,&quot;left&quot;:250.12661417322835,&quot;top&quot;:81,&quot;width&quot;:662.5771653543309}"/>
</p:tagLst>
</file>

<file path=ppt/tags/tag17.xml><?xml version="1.0" encoding="utf-8"?>
<p:tagLst xmlns:p="http://schemas.openxmlformats.org/presentationml/2006/main">
  <p:tag name="KSO_WM_DIAGRAM_VIRTUALLY_FRAME" val="{&quot;height&quot;:363.0833070866141,&quot;left&quot;:250.12661417322835,&quot;top&quot;:81,&quot;width&quot;:662.5771653543309}"/>
</p:tagLst>
</file>

<file path=ppt/tags/tag18.xml><?xml version="1.0" encoding="utf-8"?>
<p:tagLst xmlns:p="http://schemas.openxmlformats.org/presentationml/2006/main">
  <p:tag name="KSO_WM_DIAGRAM_VIRTUALLY_FRAME" val="{&quot;height&quot;:363.0833070866141,&quot;left&quot;:250.12661417322835,&quot;top&quot;:81,&quot;width&quot;:662.5771653543309}"/>
</p:tagLst>
</file>

<file path=ppt/tags/tag19.xml><?xml version="1.0" encoding="utf-8"?>
<p:tagLst xmlns:p="http://schemas.openxmlformats.org/presentationml/2006/main">
  <p:tag name="KSO_WM_DIAGRAM_VIRTUALLY_FRAME" val="{&quot;height&quot;:363.0833070866141,&quot;left&quot;:250.12661417322835,&quot;top&quot;:81,&quot;width&quot;:662.5771653543309}"/>
</p:tagLst>
</file>

<file path=ppt/tags/tag2.xml><?xml version="1.0" encoding="utf-8"?>
<p:tagLst xmlns:p="http://schemas.openxmlformats.org/presentationml/2006/main">
  <p:tag name="KSO_WM_DIAGRAM_VIRTUALLY_FRAME" val="{&quot;height&quot;:55.2348818897638,&quot;left&quot;:49.224960629921256,&quot;top&quot;:415.6820472440945,&quot;width&quot;:490.358031496063}"/>
</p:tagLst>
</file>

<file path=ppt/tags/tag20.xml><?xml version="1.0" encoding="utf-8"?>
<p:tagLst xmlns:p="http://schemas.openxmlformats.org/presentationml/2006/main">
  <p:tag name="KSO_WM_DIAGRAM_VIRTUALLY_FRAME" val="{&quot;height&quot;:363.0833070866141,&quot;left&quot;:250.12661417322835,&quot;top&quot;:81,&quot;width&quot;:662.5771653543309}"/>
</p:tagLst>
</file>

<file path=ppt/tags/tag21.xml><?xml version="1.0" encoding="utf-8"?>
<p:tagLst xmlns:p="http://schemas.openxmlformats.org/presentationml/2006/main">
  <p:tag name="KSO_WM_DIAGRAM_VIRTUALLY_FRAME" val="{&quot;height&quot;:363.0833070866141,&quot;left&quot;:250.12661417322835,&quot;top&quot;:81,&quot;width&quot;:662.5771653543309}"/>
</p:tagLst>
</file>

<file path=ppt/tags/tag22.xml><?xml version="1.0" encoding="utf-8"?>
<p:tagLst xmlns:p="http://schemas.openxmlformats.org/presentationml/2006/main">
  <p:tag name="KSO_WM_DIAGRAM_VIRTUALLY_FRAME" val="{&quot;height&quot;:363.0833070866141,&quot;left&quot;:250.12661417322835,&quot;top&quot;:81,&quot;width&quot;:662.5771653543309}"/>
</p:tagLst>
</file>

<file path=ppt/tags/tag23.xml><?xml version="1.0" encoding="utf-8"?>
<p:tagLst xmlns:p="http://schemas.openxmlformats.org/presentationml/2006/main">
  <p:tag name="KSO_WM_DIAGRAM_VIRTUALLY_FRAME" val="{&quot;height&quot;:363.0833070866141,&quot;left&quot;:250.12661417322835,&quot;top&quot;:81,&quot;width&quot;:662.5771653543309}"/>
</p:tagLst>
</file>

<file path=ppt/tags/tag24.xml><?xml version="1.0" encoding="utf-8"?>
<p:tagLst xmlns:p="http://schemas.openxmlformats.org/presentationml/2006/main">
  <p:tag name="KSO_WM_DIAGRAM_VIRTUALLY_FRAME" val="{&quot;height&quot;:363.0833070866141,&quot;left&quot;:250.12661417322835,&quot;top&quot;:81,&quot;width&quot;:662.5771653543309}"/>
</p:tagLst>
</file>

<file path=ppt/tags/tag25.xml><?xml version="1.0" encoding="utf-8"?>
<p:tagLst xmlns:p="http://schemas.openxmlformats.org/presentationml/2006/main">
  <p:tag name="KSO_WM_DIAGRAM_VIRTUALLY_FRAME" val="{&quot;height&quot;:363.0833070866141,&quot;left&quot;:250.12661417322835,&quot;top&quot;:81,&quot;width&quot;:662.5771653543309}"/>
</p:tagLst>
</file>

<file path=ppt/tags/tag26.xml><?xml version="1.0" encoding="utf-8"?>
<p:tagLst xmlns:p="http://schemas.openxmlformats.org/presentationml/2006/main">
  <p:tag name="KSO_WM_DIAGRAM_VIRTUALLY_FRAME" val="{&quot;height&quot;:363.0833070866141,&quot;left&quot;:250.12661417322835,&quot;top&quot;:81,&quot;width&quot;:662.5771653543309}"/>
</p:tagLst>
</file>

<file path=ppt/tags/tag27.xml><?xml version="1.0" encoding="utf-8"?>
<p:tagLst xmlns:p="http://schemas.openxmlformats.org/presentationml/2006/main">
  <p:tag name="KSO_WM_DIAGRAM_VIRTUALLY_FRAME" val="{&quot;height&quot;:363.0833070866141,&quot;left&quot;:250.12661417322835,&quot;top&quot;:81,&quot;width&quot;:662.5771653543309}"/>
</p:tagLst>
</file>

<file path=ppt/tags/tag28.xml><?xml version="1.0" encoding="utf-8"?>
<p:tagLst xmlns:p="http://schemas.openxmlformats.org/presentationml/2006/main">
  <p:tag name="KSO_WM_DIAGRAM_VIRTUALLY_FRAME" val="{&quot;height&quot;:363.0833070866141,&quot;left&quot;:250.12661417322835,&quot;top&quot;:81,&quot;width&quot;:662.5771653543309}"/>
</p:tagLst>
</file>

<file path=ppt/tags/tag29.xml><?xml version="1.0" encoding="utf-8"?>
<p:tagLst xmlns:p="http://schemas.openxmlformats.org/presentationml/2006/main">
  <p:tag name="KSO_WM_DIAGRAM_VIRTUALLY_FRAME" val="{&quot;height&quot;:363.0833070866141,&quot;left&quot;:250.12661417322835,&quot;top&quot;:81,&quot;width&quot;:662.5771653543309}"/>
</p:tagLst>
</file>

<file path=ppt/tags/tag3.xml><?xml version="1.0" encoding="utf-8"?>
<p:tagLst xmlns:p="http://schemas.openxmlformats.org/presentationml/2006/main">
  <p:tag name="KSO_WM_DIAGRAM_VIRTUALLY_FRAME" val="{&quot;height&quot;:55.2348818897638,&quot;left&quot;:49.224960629921256,&quot;top&quot;:415.6820472440945,&quot;width&quot;:490.358031496063}"/>
</p:tagLst>
</file>

<file path=ppt/tags/tag30.xml><?xml version="1.0" encoding="utf-8"?>
<p:tagLst xmlns:p="http://schemas.openxmlformats.org/presentationml/2006/main">
  <p:tag name="KSO_WM_DIAGRAM_VIRTUALLY_FRAME" val="{&quot;height&quot;:363.0833070866141,&quot;left&quot;:250.12661417322835,&quot;top&quot;:81,&quot;width&quot;:662.5771653543309}"/>
</p:tagLst>
</file>

<file path=ppt/tags/tag31.xml><?xml version="1.0" encoding="utf-8"?>
<p:tagLst xmlns:p="http://schemas.openxmlformats.org/presentationml/2006/main">
  <p:tag name="KSO_WM_DIAGRAM_VIRTUALLY_FRAME" val="{&quot;height&quot;:363.0833070866141,&quot;left&quot;:250.12661417322835,&quot;top&quot;:81,&quot;width&quot;:662.5771653543309}"/>
</p:tagLst>
</file>

<file path=ppt/tags/tag32.xml><?xml version="1.0" encoding="utf-8"?>
<p:tagLst xmlns:p="http://schemas.openxmlformats.org/presentationml/2006/main">
  <p:tag name="KSO_WM_DIAGRAM_VIRTUALLY_FRAME" val="{&quot;height&quot;:363.0833070866141,&quot;left&quot;:250.12661417322835,&quot;top&quot;:81,&quot;width&quot;:662.5771653543309}"/>
</p:tagLst>
</file>

<file path=ppt/tags/tag33.xml><?xml version="1.0" encoding="utf-8"?>
<p:tagLst xmlns:p="http://schemas.openxmlformats.org/presentationml/2006/main">
  <p:tag name="KSO_WM_DIAGRAM_VIRTUALLY_FRAME" val="{&quot;height&quot;:363.0833070866141,&quot;left&quot;:250.12661417322835,&quot;top&quot;:81,&quot;width&quot;:662.5771653543309}"/>
</p:tagLst>
</file>

<file path=ppt/tags/tag34.xml><?xml version="1.0" encoding="utf-8"?>
<p:tagLst xmlns:p="http://schemas.openxmlformats.org/presentationml/2006/main">
  <p:tag name="KSO_WM_DIAGRAM_VIRTUALLY_FRAME" val="{&quot;height&quot;:367.0561417322835,&quot;left&quot;:82.70488188976378,&quot;top&quot;:116.27354330708661,&quot;width&quot;:249.58181102362204}"/>
</p:tagLst>
</file>

<file path=ppt/tags/tag35.xml><?xml version="1.0" encoding="utf-8"?>
<p:tagLst xmlns:p="http://schemas.openxmlformats.org/presentationml/2006/main">
  <p:tag name="KSO_WM_DIAGRAM_VIRTUALLY_FRAME" val="{&quot;height&quot;:367.0561417322835,&quot;left&quot;:82.70488188976378,&quot;top&quot;:116.27354330708661,&quot;width&quot;:249.58181102362204}"/>
</p:tagLst>
</file>

<file path=ppt/tags/tag36.xml><?xml version="1.0" encoding="utf-8"?>
<p:tagLst xmlns:p="http://schemas.openxmlformats.org/presentationml/2006/main">
  <p:tag name="KSO_WM_DIAGRAM_VIRTUALLY_FRAME" val="{&quot;height&quot;:367.0561417322835,&quot;left&quot;:82.70488188976378,&quot;top&quot;:116.27354330708661,&quot;width&quot;:249.58181102362204}"/>
</p:tagLst>
</file>

<file path=ppt/tags/tag37.xml><?xml version="1.0" encoding="utf-8"?>
<p:tagLst xmlns:p="http://schemas.openxmlformats.org/presentationml/2006/main">
  <p:tag name="KSO_WM_DIAGRAM_VIRTUALLY_FRAME" val="{&quot;height&quot;:367.0561417322835,&quot;left&quot;:82.70488188976378,&quot;top&quot;:116.27354330708661,&quot;width&quot;:249.58181102362204}"/>
</p:tagLst>
</file>

<file path=ppt/tags/tag38.xml><?xml version="1.0" encoding="utf-8"?>
<p:tagLst xmlns:p="http://schemas.openxmlformats.org/presentationml/2006/main">
  <p:tag name="KSO_WM_DIAGRAM_VIRTUALLY_FRAME" val="{&quot;height&quot;:262.9798425196851,&quot;left&quot;:52,&quot;top&quot;:196.51370078740155,&quot;width&quot;:511.8356692913386}"/>
</p:tagLst>
</file>

<file path=ppt/tags/tag39.xml><?xml version="1.0" encoding="utf-8"?>
<p:tagLst xmlns:p="http://schemas.openxmlformats.org/presentationml/2006/main">
  <p:tag name="KSO_WM_DIAGRAM_VIRTUALLY_FRAME" val="{&quot;height&quot;:262.9798425196851,&quot;left&quot;:52,&quot;top&quot;:196.51370078740155,&quot;width&quot;:511.8356692913386}"/>
</p:tagLst>
</file>

<file path=ppt/tags/tag4.xml><?xml version="1.0" encoding="utf-8"?>
<p:tagLst xmlns:p="http://schemas.openxmlformats.org/presentationml/2006/main">
  <p:tag name="KSO_WM_DIAGRAM_VIRTUALLY_FRAME" val="{&quot;height&quot;:55.2348818897638,&quot;left&quot;:49.224960629921256,&quot;top&quot;:415.6820472440945,&quot;width&quot;:490.358031496063}"/>
</p:tagLst>
</file>

<file path=ppt/tags/tag40.xml><?xml version="1.0" encoding="utf-8"?>
<p:tagLst xmlns:p="http://schemas.openxmlformats.org/presentationml/2006/main">
  <p:tag name="KSO_WM_DIAGRAM_VIRTUALLY_FRAME" val="{&quot;height&quot;:262.9798425196851,&quot;left&quot;:52,&quot;top&quot;:196.51370078740155,&quot;width&quot;:511.8356692913386}"/>
</p:tagLst>
</file>

<file path=ppt/tags/tag41.xml><?xml version="1.0" encoding="utf-8"?>
<p:tagLst xmlns:p="http://schemas.openxmlformats.org/presentationml/2006/main">
  <p:tag name="KSO_WM_DIAGRAM_VIRTUALLY_FRAME" val="{&quot;height&quot;:262.9798425196851,&quot;left&quot;:52,&quot;top&quot;:196.51370078740155,&quot;width&quot;:511.8356692913386}"/>
</p:tagLst>
</file>

<file path=ppt/tags/tag42.xml><?xml version="1.0" encoding="utf-8"?>
<p:tagLst xmlns:p="http://schemas.openxmlformats.org/presentationml/2006/main">
  <p:tag name="KSO_WM_DIAGRAM_VIRTUALLY_FRAME" val="{&quot;height&quot;:262.9798425196851,&quot;left&quot;:52,&quot;top&quot;:196.51370078740155,&quot;width&quot;:511.8356692913386}"/>
</p:tagLst>
</file>

<file path=ppt/tags/tag43.xml><?xml version="1.0" encoding="utf-8"?>
<p:tagLst xmlns:p="http://schemas.openxmlformats.org/presentationml/2006/main">
  <p:tag name="KSO_WM_DIAGRAM_VIRTUALLY_FRAME" val="{&quot;height&quot;:262.9798425196851,&quot;left&quot;:52,&quot;top&quot;:196.51370078740155,&quot;width&quot;:511.8356692913386}"/>
</p:tagLst>
</file>

<file path=ppt/tags/tag44.xml><?xml version="1.0" encoding="utf-8"?>
<p:tagLst xmlns:p="http://schemas.openxmlformats.org/presentationml/2006/main">
  <p:tag name="KSO_WM_DIAGRAM_VIRTUALLY_FRAME" val="{&quot;height&quot;:413.6411811023622,&quot;left&quot;:43.4,&quot;top&quot;:107.4588188976378,&quot;width&quot;:876.35}"/>
</p:tagLst>
</file>

<file path=ppt/tags/tag45.xml><?xml version="1.0" encoding="utf-8"?>
<p:tagLst xmlns:p="http://schemas.openxmlformats.org/presentationml/2006/main">
  <p:tag name="KSO_WM_DIAGRAM_VIRTUALLY_FRAME" val="{&quot;height&quot;:413.6411811023622,&quot;left&quot;:43.4,&quot;top&quot;:107.4588188976378,&quot;width&quot;:876.35}"/>
</p:tagLst>
</file>

<file path=ppt/tags/tag46.xml><?xml version="1.0" encoding="utf-8"?>
<p:tagLst xmlns:p="http://schemas.openxmlformats.org/presentationml/2006/main">
  <p:tag name="KSO_WM_DIAGRAM_VIRTUALLY_FRAME" val="{&quot;height&quot;:413.6411811023622,&quot;left&quot;:43.4,&quot;top&quot;:107.4588188976378,&quot;width&quot;:876.35}"/>
</p:tagLst>
</file>

<file path=ppt/tags/tag47.xml><?xml version="1.0" encoding="utf-8"?>
<p:tagLst xmlns:p="http://schemas.openxmlformats.org/presentationml/2006/main">
  <p:tag name="KSO_WM_DIAGRAM_VIRTUALLY_FRAME" val="{&quot;height&quot;:413.6411811023622,&quot;left&quot;:43.4,&quot;top&quot;:107.4588188976378,&quot;width&quot;:876.35}"/>
</p:tagLst>
</file>

<file path=ppt/tags/tag48.xml><?xml version="1.0" encoding="utf-8"?>
<p:tagLst xmlns:p="http://schemas.openxmlformats.org/presentationml/2006/main">
  <p:tag name="KSO_WM_DIAGRAM_VIRTUALLY_FRAME" val="{&quot;height&quot;:413.6411811023622,&quot;left&quot;:43.4,&quot;top&quot;:107.4588188976378,&quot;width&quot;:876.35}"/>
</p:tagLst>
</file>

<file path=ppt/tags/tag49.xml><?xml version="1.0" encoding="utf-8"?>
<p:tagLst xmlns:p="http://schemas.openxmlformats.org/presentationml/2006/main">
  <p:tag name="KSO_WM_DIAGRAM_VIRTUALLY_FRAME" val="{&quot;height&quot;:413.6411811023622,&quot;left&quot;:43.4,&quot;top&quot;:107.4588188976378,&quot;width&quot;:876.35}"/>
</p:tagLst>
</file>

<file path=ppt/tags/tag5.xml><?xml version="1.0" encoding="utf-8"?>
<p:tagLst xmlns:p="http://schemas.openxmlformats.org/presentationml/2006/main">
  <p:tag name="KSO_WM_DIAGRAM_VIRTUALLY_FRAME" val="{&quot;height&quot;:55.2348818897638,&quot;left&quot;:49.224960629921256,&quot;top&quot;:415.6820472440945,&quot;width&quot;:490.358031496063}"/>
</p:tagLst>
</file>

<file path=ppt/tags/tag50.xml><?xml version="1.0" encoding="utf-8"?>
<p:tagLst xmlns:p="http://schemas.openxmlformats.org/presentationml/2006/main">
  <p:tag name="KSO_WM_DIAGRAM_VIRTUALLY_FRAME" val="{&quot;height&quot;:413.6411811023622,&quot;left&quot;:43.4,&quot;top&quot;:107.4588188976378,&quot;width&quot;:876.35}"/>
</p:tagLst>
</file>

<file path=ppt/tags/tag51.xml><?xml version="1.0" encoding="utf-8"?>
<p:tagLst xmlns:p="http://schemas.openxmlformats.org/presentationml/2006/main">
  <p:tag name="KSO_WM_DIAGRAM_VIRTUALLY_FRAME" val="{&quot;height&quot;:413.6411811023622,&quot;left&quot;:43.4,&quot;top&quot;:107.4588188976378,&quot;width&quot;:876.35}"/>
</p:tagLst>
</file>

<file path=ppt/tags/tag52.xml><?xml version="1.0" encoding="utf-8"?>
<p:tagLst xmlns:p="http://schemas.openxmlformats.org/presentationml/2006/main">
  <p:tag name="KSO_WM_DIAGRAM_VIRTUALLY_FRAME" val="{&quot;height&quot;:413.6411811023622,&quot;left&quot;:43.4,&quot;top&quot;:107.4588188976378,&quot;width&quot;:876.35}"/>
</p:tagLst>
</file>

<file path=ppt/tags/tag53.xml><?xml version="1.0" encoding="utf-8"?>
<p:tagLst xmlns:p="http://schemas.openxmlformats.org/presentationml/2006/main">
  <p:tag name="KSO_WM_DIAGRAM_VIRTUALLY_FRAME" val="{&quot;height&quot;:413.6411811023622,&quot;left&quot;:43.4,&quot;top&quot;:107.4588188976378,&quot;width&quot;:876.35}"/>
</p:tagLst>
</file>

<file path=ppt/tags/tag54.xml><?xml version="1.0" encoding="utf-8"?>
<p:tagLst xmlns:p="http://schemas.openxmlformats.org/presentationml/2006/main">
  <p:tag name="KSO_WM_DIAGRAM_VIRTUALLY_FRAME" val="{&quot;height&quot;:413.6411811023622,&quot;left&quot;:43.4,&quot;top&quot;:107.4588188976378,&quot;width&quot;:876.35}"/>
</p:tagLst>
</file>

<file path=ppt/tags/tag55.xml><?xml version="1.0" encoding="utf-8"?>
<p:tagLst xmlns:p="http://schemas.openxmlformats.org/presentationml/2006/main">
  <p:tag name="KSO_WM_DIAGRAM_VIRTUALLY_FRAME" val="{&quot;height&quot;:413.6411811023622,&quot;left&quot;:43.4,&quot;top&quot;:107.4588188976378,&quot;width&quot;:876.35}"/>
</p:tagLst>
</file>

<file path=ppt/tags/tag56.xml><?xml version="1.0" encoding="utf-8"?>
<p:tagLst xmlns:p="http://schemas.openxmlformats.org/presentationml/2006/main">
  <p:tag name="KSO_WM_DIAGRAM_VIRTUALLY_FRAME" val="{&quot;height&quot;:413.6554330708661,&quot;left&quot;:132.83614173228347,&quot;top&quot;:80.74228346456694,&quot;width&quot;:1002.2138582677165}"/>
</p:tagLst>
</file>

<file path=ppt/tags/tag57.xml><?xml version="1.0" encoding="utf-8"?>
<p:tagLst xmlns:p="http://schemas.openxmlformats.org/presentationml/2006/main">
  <p:tag name="KSO_WM_DIAGRAM_VIRTUALLY_FRAME" val="{&quot;height&quot;:413.6554330708661,&quot;left&quot;:132.83614173228347,&quot;top&quot;:80.74228346456694,&quot;width&quot;:1002.2138582677165}"/>
</p:tagLst>
</file>

<file path=ppt/tags/tag58.xml><?xml version="1.0" encoding="utf-8"?>
<p:tagLst xmlns:p="http://schemas.openxmlformats.org/presentationml/2006/main">
  <p:tag name="KSO_WM_DIAGRAM_VIRTUALLY_FRAME" val="{&quot;height&quot;:413.6554330708661,&quot;left&quot;:132.83614173228347,&quot;top&quot;:80.74228346456694,&quot;width&quot;:1002.2138582677165}"/>
</p:tagLst>
</file>

<file path=ppt/tags/tag59.xml><?xml version="1.0" encoding="utf-8"?>
<p:tagLst xmlns:p="http://schemas.openxmlformats.org/presentationml/2006/main">
  <p:tag name="KSO_WM_DIAGRAM_VIRTUALLY_FRAME" val="{&quot;height&quot;:413.6554330708661,&quot;left&quot;:132.83614173228347,&quot;top&quot;:80.74228346456694,&quot;width&quot;:1002.2138582677165}"/>
</p:tagLst>
</file>

<file path=ppt/tags/tag6.xml><?xml version="1.0" encoding="utf-8"?>
<p:tagLst xmlns:p="http://schemas.openxmlformats.org/presentationml/2006/main">
  <p:tag name="KSO_WM_DIAGRAM_VIRTUALLY_FRAME" val="{&quot;height&quot;:55.2348818897638,&quot;left&quot;:49.224960629921256,&quot;top&quot;:415.6820472440945,&quot;width&quot;:490.358031496063}"/>
</p:tagLst>
</file>

<file path=ppt/tags/tag60.xml><?xml version="1.0" encoding="utf-8"?>
<p:tagLst xmlns:p="http://schemas.openxmlformats.org/presentationml/2006/main">
  <p:tag name="KSO_WM_DIAGRAM_VIRTUALLY_FRAME" val="{&quot;height&quot;:413.6554330708661,&quot;left&quot;:132.83614173228347,&quot;top&quot;:80.74228346456694,&quot;width&quot;:1002.2138582677165}"/>
</p:tagLst>
</file>

<file path=ppt/tags/tag61.xml><?xml version="1.0" encoding="utf-8"?>
<p:tagLst xmlns:p="http://schemas.openxmlformats.org/presentationml/2006/main">
  <p:tag name="KSO_WM_DIAGRAM_VIRTUALLY_FRAME" val="{&quot;height&quot;:413.6554330708661,&quot;left&quot;:132.83614173228347,&quot;top&quot;:80.74228346456694,&quot;width&quot;:1002.2138582677165}"/>
</p:tagLst>
</file>

<file path=ppt/tags/tag62.xml><?xml version="1.0" encoding="utf-8"?>
<p:tagLst xmlns:p="http://schemas.openxmlformats.org/presentationml/2006/main">
  <p:tag name="KSO_WM_DIAGRAM_VIRTUALLY_FRAME" val="{&quot;height&quot;:413.6554330708661,&quot;left&quot;:132.83614173228347,&quot;top&quot;:80.74228346456694,&quot;width&quot;:1002.2138582677165}"/>
</p:tagLst>
</file>

<file path=ppt/tags/tag63.xml><?xml version="1.0" encoding="utf-8"?>
<p:tagLst xmlns:p="http://schemas.openxmlformats.org/presentationml/2006/main">
  <p:tag name="KSO_WM_DIAGRAM_VIRTUALLY_FRAME" val="{&quot;height&quot;:413.6554330708661,&quot;left&quot;:132.83614173228347,&quot;top&quot;:80.74228346456694,&quot;width&quot;:1002.2138582677165}"/>
</p:tagLst>
</file>

<file path=ppt/tags/tag64.xml><?xml version="1.0" encoding="utf-8"?>
<p:tagLst xmlns:p="http://schemas.openxmlformats.org/presentationml/2006/main">
  <p:tag name="KSO_WM_DIAGRAM_VIRTUALLY_FRAME" val="{&quot;height&quot;:413.6411811023622,&quot;left&quot;:43.4,&quot;top&quot;:107.4588188976378,&quot;width&quot;:876.35}"/>
</p:tagLst>
</file>

<file path=ppt/tags/tag65.xml><?xml version="1.0" encoding="utf-8"?>
<p:tagLst xmlns:p="http://schemas.openxmlformats.org/presentationml/2006/main">
  <p:tag name="KSO_WM_DIAGRAM_VIRTUALLY_FRAME" val="{&quot;height&quot;:341.99929133858257,&quot;left&quot;:352.1909448818898,&quot;top&quot;:121.09393700787402,&quot;width&quot;:551.6779527559055}"/>
</p:tagLst>
</file>

<file path=ppt/tags/tag66.xml><?xml version="1.0" encoding="utf-8"?>
<p:tagLst xmlns:p="http://schemas.openxmlformats.org/presentationml/2006/main">
  <p:tag name="KSO_WM_DIAGRAM_VIRTUALLY_FRAME" val="{&quot;height&quot;:341.99929133858257,&quot;left&quot;:352.1909448818898,&quot;top&quot;:121.09393700787402,&quot;width&quot;:551.6779527559055}"/>
</p:tagLst>
</file>

<file path=ppt/tags/tag67.xml><?xml version="1.0" encoding="utf-8"?>
<p:tagLst xmlns:p="http://schemas.openxmlformats.org/presentationml/2006/main">
  <p:tag name="KSO_WM_DIAGRAM_VIRTUALLY_FRAME" val="{&quot;height&quot;:341.99929133858257,&quot;left&quot;:352.1909448818898,&quot;top&quot;:121.09393700787402,&quot;width&quot;:551.6779527559055}"/>
</p:tagLst>
</file>

<file path=ppt/tags/tag68.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69.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7.xml><?xml version="1.0" encoding="utf-8"?>
<p:tagLst xmlns:p="http://schemas.openxmlformats.org/presentationml/2006/main">
  <p:tag name="KSO_WM_DIAGRAM_VIRTUALLY_FRAME" val="{&quot;height&quot;:55.2348818897638,&quot;left&quot;:49.224960629921256,&quot;top&quot;:415.6820472440945,&quot;width&quot;:490.358031496063}"/>
</p:tagLst>
</file>

<file path=ppt/tags/tag70.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71.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72.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73.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74.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75.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76.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77.xml><?xml version="1.0" encoding="utf-8"?>
<p:tagLst xmlns:p="http://schemas.openxmlformats.org/presentationml/2006/main">
  <p:tag name="KSO_WM_DIAGRAM_VIRTUALLY_FRAME" val="{&quot;height&quot;:222.4843307086614,&quot;left&quot;:71.37763779527559,&quot;top&quot;:155.79858267716537,&quot;width&quot;:331.69338582677176}"/>
</p:tagLst>
</file>

<file path=ppt/tags/tag78.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79.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xml><?xml version="1.0" encoding="utf-8"?>
<p:tagLst xmlns:p="http://schemas.openxmlformats.org/presentationml/2006/main">
  <p:tag name="KSO_WM_DIAGRAM_VIRTUALLY_FRAME" val="{&quot;height&quot;:55.2348818897638,&quot;left&quot;:49.224960629921256,&quot;top&quot;:415.6820472440945,&quot;width&quot;:490.358031496063}"/>
</p:tagLst>
</file>

<file path=ppt/tags/tag80.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1.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2.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3.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4.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5.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6.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7.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8.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89.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xml><?xml version="1.0" encoding="utf-8"?>
<p:tagLst xmlns:p="http://schemas.openxmlformats.org/presentationml/2006/main">
  <p:tag name="KSO_WM_DIAGRAM_VIRTUALLY_FRAME" val="{&quot;height&quot;:55.2348818897638,&quot;left&quot;:49.224960629921256,&quot;top&quot;:415.6820472440945,&quot;width&quot;:490.358031496063}"/>
</p:tagLst>
</file>

<file path=ppt/tags/tag90.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1.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2.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3.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4.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5.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6.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7.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8.xml><?xml version="1.0" encoding="utf-8"?>
<p:tagLst xmlns:p="http://schemas.openxmlformats.org/presentationml/2006/main">
  <p:tag name="KSO_WM_DIAGRAM_VIRTUALLY_FRAME" val="{&quot;height&quot;:330.84448171943495,&quot;left&quot;:56.9671653543307,&quot;top&quot;:111.62473087899025,&quot;width&quot;:850.0328346456693}"/>
</p:tagLst>
</file>

<file path=ppt/tags/tag99.xml><?xml version="1.0" encoding="utf-8"?>
<p:tagLst xmlns:p="http://schemas.openxmlformats.org/presentationml/2006/main">
  <p:tag name="KSO_WM_DIAGRAM_VIRTUALLY_FRAME" val="{&quot;height&quot;:394.53572539943895,&quot;left&quot;:-8.18650659471291,&quot;top&quot;:128.11370624151218,&quot;width&quot;:955.4904727894066}"/>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5E7264"/>
      </a:accent1>
      <a:accent2>
        <a:srgbClr val="8A8E50"/>
      </a:accent2>
      <a:accent3>
        <a:srgbClr val="46554B"/>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2588</Words>
  <Application>WPS 演示</Application>
  <PresentationFormat/>
  <Paragraphs>268</Paragraphs>
  <Slides>19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Arial</vt:lpstr>
      <vt:lpstr>宋体</vt:lpstr>
      <vt:lpstr>Wingdings</vt:lpstr>
      <vt:lpstr>Source Han Sans CN Regular</vt:lpstr>
      <vt:lpstr>Source Han Sans</vt:lpstr>
      <vt:lpstr>OPPOSans H</vt:lpstr>
      <vt:lpstr>Source Han Sans CN Bold</vt:lpstr>
      <vt:lpstr>等线</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柠栀</cp:lastModifiedBy>
  <cp:revision>4</cp:revision>
  <dcterms:created xsi:type="dcterms:W3CDTF">2025-04-06T10:48:00Z</dcterms:created>
  <dcterms:modified xsi:type="dcterms:W3CDTF">2025-04-06T11:36:08Z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23EBB53742B542A9A5A83E9EC922CA12_12</vt:lpwstr>
  </property>
  <property fmtid="{D5CDD505-2E9C-101B-9397-08002B2CF9AE}" pid="3" name="KSOProductBuildVer">
    <vt:lpwstr>2052-12.1.0.20784</vt:lpwstr>
  </property>
</Properties>
</file>